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99" r:id="rId2"/>
    <p:sldId id="264" r:id="rId3"/>
    <p:sldId id="267" r:id="rId4"/>
    <p:sldId id="269" r:id="rId5"/>
    <p:sldId id="300" r:id="rId6"/>
    <p:sldId id="308" r:id="rId7"/>
    <p:sldId id="309" r:id="rId8"/>
    <p:sldId id="411" r:id="rId9"/>
    <p:sldId id="354" r:id="rId10"/>
    <p:sldId id="314" r:id="rId11"/>
    <p:sldId id="315" r:id="rId12"/>
    <p:sldId id="316" r:id="rId13"/>
    <p:sldId id="397" r:id="rId14"/>
    <p:sldId id="317" r:id="rId15"/>
    <p:sldId id="318" r:id="rId16"/>
    <p:sldId id="319" r:id="rId17"/>
    <p:sldId id="320" r:id="rId18"/>
    <p:sldId id="321" r:id="rId19"/>
    <p:sldId id="398" r:id="rId20"/>
    <p:sldId id="402" r:id="rId21"/>
    <p:sldId id="403" r:id="rId22"/>
    <p:sldId id="404" r:id="rId23"/>
    <p:sldId id="405" r:id="rId24"/>
    <p:sldId id="406" r:id="rId25"/>
    <p:sldId id="407" r:id="rId26"/>
    <p:sldId id="408" r:id="rId27"/>
    <p:sldId id="409" r:id="rId28"/>
    <p:sldId id="334" r:id="rId29"/>
    <p:sldId id="337" r:id="rId30"/>
    <p:sldId id="335" r:id="rId31"/>
    <p:sldId id="412" r:id="rId32"/>
    <p:sldId id="413" r:id="rId33"/>
    <p:sldId id="414" r:id="rId34"/>
    <p:sldId id="415" r:id="rId35"/>
    <p:sldId id="416" r:id="rId36"/>
    <p:sldId id="353" r:id="rId37"/>
    <p:sldId id="355" r:id="rId38"/>
    <p:sldId id="356" r:id="rId39"/>
    <p:sldId id="357" r:id="rId40"/>
    <p:sldId id="361" r:id="rId41"/>
    <p:sldId id="382" r:id="rId42"/>
    <p:sldId id="383" r:id="rId43"/>
    <p:sldId id="384" r:id="rId44"/>
    <p:sldId id="385" r:id="rId45"/>
    <p:sldId id="386" r:id="rId46"/>
    <p:sldId id="387" r:id="rId47"/>
    <p:sldId id="388" r:id="rId48"/>
    <p:sldId id="389" r:id="rId49"/>
    <p:sldId id="375" r:id="rId50"/>
    <p:sldId id="371" r:id="rId51"/>
    <p:sldId id="392" r:id="rId52"/>
    <p:sldId id="391" r:id="rId53"/>
    <p:sldId id="417" r:id="rId54"/>
    <p:sldId id="380" r:id="rId55"/>
    <p:sldId id="285"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198" autoAdjust="0"/>
  </p:normalViewPr>
  <p:slideViewPr>
    <p:cSldViewPr>
      <p:cViewPr varScale="1">
        <p:scale>
          <a:sx n="87" d="100"/>
          <a:sy n="87" d="100"/>
        </p:scale>
        <p:origin x="-88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520"/>
    </p:cViewPr>
  </p:sorterViewPr>
  <p:notesViewPr>
    <p:cSldViewPr>
      <p:cViewPr varScale="1">
        <p:scale>
          <a:sx n="83" d="100"/>
          <a:sy n="83" d="100"/>
        </p:scale>
        <p:origin x="-137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2F25F723-0545-4A00-8A35-BC8232D7F13C}" type="datetimeFigureOut">
              <a:rPr lang="en-US"/>
              <a:pPr>
                <a:defRPr/>
              </a:pPr>
              <a:t>3/6/2011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548ECD88-BE7E-4752-9E37-D2641BEE418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542511DC-DB5F-4000-AB7E-19531CEC985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9CA3A80C-AD18-4538-B8E1-836D0465EC9C}" type="slidenum">
              <a:rPr lang="en-US" smtClean="0"/>
              <a:pPr/>
              <a:t>1</a:t>
            </a:fld>
            <a:endParaRPr lang="en-US" smtClean="0"/>
          </a:p>
        </p:txBody>
      </p:sp>
      <p:sp>
        <p:nvSpPr>
          <p:cNvPr id="19458" name="Rectangle 2"/>
          <p:cNvSpPr>
            <a:spLocks noGrp="1" noRot="1" noChangeAspect="1" noChangeArrowheads="1" noTextEdit="1"/>
          </p:cNvSpPr>
          <p:nvPr>
            <p:ph type="sldImg"/>
          </p:nvPr>
        </p:nvSpPr>
        <p:spPr>
          <a:xfrm>
            <a:off x="1181100" y="698500"/>
            <a:ext cx="4648200" cy="3486150"/>
          </a:xfrm>
          <a:ln/>
        </p:spPr>
      </p:sp>
      <p:sp>
        <p:nvSpPr>
          <p:cNvPr id="19459" name="Rectangle 3"/>
          <p:cNvSpPr>
            <a:spLocks noGrp="1" noChangeArrowheads="1"/>
          </p:cNvSpPr>
          <p:nvPr>
            <p:ph type="body" idx="1"/>
          </p:nvPr>
        </p:nvSpPr>
        <p:spPr>
          <a:xfrm>
            <a:off x="701675" y="4416425"/>
            <a:ext cx="5607050" cy="4181475"/>
          </a:xfrm>
          <a:noFill/>
          <a:ln/>
        </p:spPr>
        <p:txBody>
          <a:bodyPr/>
          <a:lstStyle/>
          <a:p>
            <a:pPr eaLnBrk="1" hangingPunct="1"/>
            <a:r>
              <a:rPr lang="en-US" smtClean="0"/>
              <a:t>This is the first in a series of training modules on new requirements for use of soil fumigant products.</a:t>
            </a:r>
          </a:p>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E2C6100-24FF-4DDA-B7DD-56F552A7A38A}" type="slidenum">
              <a:rPr lang="en-US" smtClean="0"/>
              <a:pPr/>
              <a:t>10</a:t>
            </a:fld>
            <a:endParaRPr lang="en-US" smtClean="0"/>
          </a:p>
        </p:txBody>
      </p:sp>
      <p:sp>
        <p:nvSpPr>
          <p:cNvPr id="11264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4" tIns="46572" rIns="93144" bIns="46572" anchor="b"/>
          <a:lstStyle/>
          <a:p>
            <a:pPr algn="r"/>
            <a:fld id="{A6CDD166-1005-44FB-B5D7-45853E114FB0}" type="slidenum">
              <a:rPr lang="en-US" sz="1200"/>
              <a:pPr algn="r"/>
              <a:t>10</a:t>
            </a:fld>
            <a:endParaRPr lang="en-US" sz="1200"/>
          </a:p>
        </p:txBody>
      </p:sp>
      <p:sp>
        <p:nvSpPr>
          <p:cNvPr id="112643" name="Rectangle 2"/>
          <p:cNvSpPr>
            <a:spLocks noGrp="1" noRot="1" noChangeAspect="1" noChangeArrowheads="1" noTextEdit="1"/>
          </p:cNvSpPr>
          <p:nvPr>
            <p:ph type="sldImg"/>
          </p:nvPr>
        </p:nvSpPr>
        <p:spPr>
          <a:xfrm>
            <a:off x="1497013" y="696913"/>
            <a:ext cx="3406775" cy="2555875"/>
          </a:xfrm>
          <a:ln/>
        </p:spPr>
      </p:sp>
      <p:sp>
        <p:nvSpPr>
          <p:cNvPr id="112644" name="Rectangle 3"/>
          <p:cNvSpPr>
            <a:spLocks noGrp="1" noChangeArrowheads="1"/>
          </p:cNvSpPr>
          <p:nvPr>
            <p:ph type="body" idx="1"/>
          </p:nvPr>
        </p:nvSpPr>
        <p:spPr>
          <a:xfrm>
            <a:off x="544513" y="3486150"/>
            <a:ext cx="5765800" cy="5113338"/>
          </a:xfrm>
          <a:noFill/>
          <a:ln/>
        </p:spPr>
        <p:txBody>
          <a:bodyPr lIns="93144" tIns="46572" rIns="93144" bIns="46572"/>
          <a:lstStyle/>
          <a:p>
            <a:pPr eaLnBrk="1" hangingPunct="1"/>
            <a:r>
              <a:rPr lang="en-US" smtClean="0"/>
              <a:t>The first measure to address applicator and worker safety is the Restricted Use Pesticide (RUP) classification. </a:t>
            </a:r>
          </a:p>
          <a:p>
            <a:pPr eaLnBrk="1" hangingPunct="1">
              <a:buFontTx/>
              <a:buChar char="•"/>
            </a:pPr>
            <a:r>
              <a:rPr lang="en-US" smtClean="0"/>
              <a:t>When EPA began the Reregistration Eligibility Decision (RED) process, some soil fumigant products were already restricted use pesticides, e.g., methyl bromide, 1,3-dichloropropene, chloropicrin, and some metam products. </a:t>
            </a:r>
          </a:p>
          <a:p>
            <a:pPr eaLnBrk="1" hangingPunct="1">
              <a:buFontTx/>
              <a:buChar char="•"/>
            </a:pPr>
            <a:r>
              <a:rPr lang="en-US" smtClean="0"/>
              <a:t>However, most of the metam sodium/potassium and dazomet soil use products were NOT classified as restricted use pesticides</a:t>
            </a:r>
          </a:p>
          <a:p>
            <a:pPr eaLnBrk="1" hangingPunct="1"/>
            <a:endParaRPr lang="en-US" smtClean="0"/>
          </a:p>
          <a:p>
            <a:pPr eaLnBrk="1" hangingPunct="1"/>
            <a:r>
              <a:rPr lang="en-US" smtClean="0"/>
              <a:t>Now ALL of the soil fumigant products will be restricted use.</a:t>
            </a:r>
          </a:p>
          <a:p>
            <a:pPr eaLnBrk="1" hangingPunct="1">
              <a:buFontTx/>
              <a:buChar char="•"/>
            </a:pPr>
            <a:r>
              <a:rPr lang="en-US" smtClean="0"/>
              <a:t>All products meet the criteria for restricted use.  </a:t>
            </a:r>
          </a:p>
          <a:p>
            <a:pPr eaLnBrk="1" hangingPunct="1">
              <a:buFontTx/>
              <a:buChar char="•"/>
            </a:pPr>
            <a:r>
              <a:rPr lang="en-US" smtClean="0"/>
              <a:t>Although metam sodium/potassium and dazomet do not trigger the toxicity requirements for Restricted Use (RU), MITC (METHYL ISOTHIOCYANTE), the breakdown product of metam sodium/potassium and dazomet, does.</a:t>
            </a:r>
          </a:p>
          <a:p>
            <a:pPr eaLnBrk="1" hangingPunct="1">
              <a:buFontTx/>
              <a:buChar char="•"/>
            </a:pPr>
            <a:r>
              <a:rPr lang="en-US" smtClean="0"/>
              <a:t>Therefore, the soil uses of metam sodium/potassium and dazomet will be reclassified as restricted use.</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CAA7EBAC-40C7-4AA8-B8F5-7E01C6F65920}" type="slidenum">
              <a:rPr lang="en-US" smtClean="0"/>
              <a:pPr/>
              <a:t>11</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spcAft>
                <a:spcPct val="25000"/>
              </a:spcAft>
            </a:pPr>
            <a:r>
              <a:rPr lang="en-US" smtClean="0"/>
              <a:t>Now we will focus on handler mitigation.</a:t>
            </a:r>
          </a:p>
          <a:p>
            <a:pPr eaLnBrk="1" hangingPunct="1">
              <a:spcAft>
                <a:spcPct val="25000"/>
              </a:spcAft>
            </a:pPr>
            <a:endParaRPr lang="en-US" smtClean="0"/>
          </a:p>
          <a:p>
            <a:pPr eaLnBrk="1" hangingPunct="1">
              <a:spcAft>
                <a:spcPct val="25000"/>
              </a:spcAft>
            </a:pPr>
            <a:r>
              <a:rPr lang="en-US" smtClean="0"/>
              <a:t>In meetings with applicators, growers, and other stakeholders, EPA heard a lot of different opinions regarding what a “handler” was and what tasks were performed by “handlers” versus “Re-entry workers”.</a:t>
            </a:r>
          </a:p>
          <a:p>
            <a:pPr eaLnBrk="1" hangingPunct="1">
              <a:spcAft>
                <a:spcPct val="25000"/>
              </a:spcAft>
              <a:buFontTx/>
              <a:buChar char="•"/>
            </a:pPr>
            <a:r>
              <a:rPr lang="en-US" smtClean="0"/>
              <a:t> EPA decided to reduce confusion by listing all handler activities on labels so that it would be clear who would have to receive the appropriate training, information, and Personal Protective Equipment.  </a:t>
            </a:r>
          </a:p>
          <a:p>
            <a:pPr eaLnBrk="1" hangingPunct="1">
              <a:buFontTx/>
              <a:buChar char="•"/>
            </a:pPr>
            <a:r>
              <a:rPr lang="en-US" smtClean="0"/>
              <a:t> For fumigation applications a person performing a handler task is considered a “handler”: </a:t>
            </a:r>
          </a:p>
          <a:p>
            <a:pPr lvl="1" eaLnBrk="1" hangingPunct="1">
              <a:buFontTx/>
              <a:buChar char="•"/>
            </a:pPr>
            <a:r>
              <a:rPr lang="en-US" smtClean="0"/>
              <a:t>if they are in the application block at any point from when the application begins until the entry restricted period ends, and/or </a:t>
            </a:r>
          </a:p>
          <a:p>
            <a:pPr lvl="1" eaLnBrk="1" hangingPunct="1">
              <a:buFontTx/>
              <a:buChar char="•"/>
            </a:pPr>
            <a:r>
              <a:rPr lang="en-US" smtClean="0"/>
              <a:t>if they are in the buffer zone at any point from when the application begins until the buffer zone period ends. (Buffer zone restrictions will be on labels in 2011.) </a:t>
            </a:r>
          </a:p>
          <a:p>
            <a:pPr lvl="1" eaLnBrk="1" hangingPunct="1">
              <a:buFontTx/>
              <a:buChar char="•"/>
            </a:pPr>
            <a:r>
              <a:rPr lang="en-US" smtClean="0"/>
              <a:t>The only exception for this would be for someone in transit through the buffer zone.</a:t>
            </a:r>
          </a:p>
          <a:p>
            <a:pPr eaLnBrk="1" hangingPunct="1">
              <a:buFontTx/>
              <a:buChar char="•"/>
            </a:pPr>
            <a:r>
              <a:rPr lang="en-US" smtClean="0"/>
              <a:t>Handler tasks are listed on the next slide.</a:t>
            </a:r>
          </a:p>
          <a:p>
            <a:pPr lvl="1" eaLnBrk="1" hangingPunct="1"/>
            <a:endParaRPr lang="en-US" smtClean="0"/>
          </a:p>
          <a:p>
            <a:pPr lvl="1" eaLnBrk="1" hangingPunct="1"/>
            <a:r>
              <a:rPr lang="en-US" u="sng" smtClean="0"/>
              <a:t>DEFINITIONS</a:t>
            </a:r>
          </a:p>
          <a:p>
            <a:pPr lvl="1" eaLnBrk="1" hangingPunct="1">
              <a:buFontTx/>
              <a:buChar char="•"/>
            </a:pPr>
            <a:r>
              <a:rPr lang="en-US" smtClean="0"/>
              <a:t>Application block: the area within the perimeter of the field where the fumigant is applied, the perimeter of the application block is the border that connects the outermost edges of the total area treated with the fumigant product within any 24-hour period (except for center pivot chemigation that occurs over several days).</a:t>
            </a:r>
          </a:p>
          <a:p>
            <a:pPr lvl="1" eaLnBrk="1" hangingPunct="1">
              <a:buFontTx/>
              <a:buChar char="•"/>
            </a:pPr>
            <a:r>
              <a:rPr lang="en-US" smtClean="0"/>
              <a:t>Buffer zone: area around the application block where bystanders must be excluded during the buffer zone period, except for people in transit.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F90141FB-210F-4CBC-AF15-CD37FA066E9F}" type="slidenum">
              <a:rPr lang="en-US" smtClean="0"/>
              <a:pPr/>
              <a:t>12</a:t>
            </a:fld>
            <a:endParaRPr lang="en-US" smtClean="0"/>
          </a:p>
        </p:txBody>
      </p:sp>
      <p:sp>
        <p:nvSpPr>
          <p:cNvPr id="11673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4" tIns="46572" rIns="93144" bIns="46572" anchor="b"/>
          <a:lstStyle/>
          <a:p>
            <a:pPr algn="r"/>
            <a:fld id="{94BA93F9-D2BA-49D5-B9D8-CE720E8CE88C}" type="slidenum">
              <a:rPr lang="en-US" sz="1200"/>
              <a:pPr algn="r"/>
              <a:t>12</a:t>
            </a:fld>
            <a:endParaRPr lang="en-US" sz="1200"/>
          </a:p>
        </p:txBody>
      </p:sp>
      <p:sp>
        <p:nvSpPr>
          <p:cNvPr id="116739" name="Rectangle 2"/>
          <p:cNvSpPr>
            <a:spLocks noGrp="1" noRot="1" noChangeAspect="1" noChangeArrowheads="1" noTextEdit="1"/>
          </p:cNvSpPr>
          <p:nvPr>
            <p:ph type="sldImg"/>
          </p:nvPr>
        </p:nvSpPr>
        <p:spPr>
          <a:xfrm>
            <a:off x="1181100" y="698500"/>
            <a:ext cx="4648200" cy="3486150"/>
          </a:xfrm>
          <a:ln/>
        </p:spPr>
      </p:sp>
      <p:sp>
        <p:nvSpPr>
          <p:cNvPr id="116740" name="Rectangle 3"/>
          <p:cNvSpPr>
            <a:spLocks noGrp="1" noChangeArrowheads="1"/>
          </p:cNvSpPr>
          <p:nvPr>
            <p:ph type="body" idx="1"/>
          </p:nvPr>
        </p:nvSpPr>
        <p:spPr>
          <a:xfrm>
            <a:off x="700088" y="4414838"/>
            <a:ext cx="5610225" cy="4183062"/>
          </a:xfrm>
          <a:noFill/>
          <a:ln/>
        </p:spPr>
        <p:txBody>
          <a:bodyPr lIns="93144" tIns="46572" rIns="93144" bIns="46572"/>
          <a:lstStyle/>
          <a:p>
            <a:pPr eaLnBrk="1" hangingPunct="1">
              <a:spcAft>
                <a:spcPct val="40000"/>
              </a:spcAft>
            </a:pPr>
            <a:r>
              <a:rPr lang="en-US" smtClean="0"/>
              <a:t>This slide discusses handler supervision.  </a:t>
            </a:r>
          </a:p>
          <a:p>
            <a:pPr eaLnBrk="1" hangingPunct="1">
              <a:spcAft>
                <a:spcPct val="40000"/>
              </a:spcAft>
            </a:pPr>
            <a:endParaRPr lang="en-US" smtClean="0"/>
          </a:p>
          <a:p>
            <a:pPr eaLnBrk="1" hangingPunct="1">
              <a:spcAft>
                <a:spcPct val="40000"/>
              </a:spcAft>
              <a:buFontTx/>
              <a:buChar char="•"/>
            </a:pPr>
            <a:r>
              <a:rPr lang="en-US" smtClean="0"/>
              <a:t>New labels will contain different requirements for water and non-water run applications.</a:t>
            </a:r>
          </a:p>
          <a:p>
            <a:pPr eaLnBrk="1" hangingPunct="1">
              <a:spcAft>
                <a:spcPct val="40000"/>
              </a:spcAft>
              <a:buFontTx/>
              <a:buChar char="•"/>
            </a:pPr>
            <a:r>
              <a:rPr lang="en-US" smtClean="0"/>
              <a:t>For </a:t>
            </a:r>
            <a:r>
              <a:rPr lang="en-US" u="sng" smtClean="0"/>
              <a:t>non-water run applications</a:t>
            </a:r>
            <a:r>
              <a:rPr lang="en-US" smtClean="0"/>
              <a:t> (for example, a shank application): the applicator must be at the fumigation site and in the line of sight of the application and handlers;</a:t>
            </a:r>
          </a:p>
          <a:p>
            <a:pPr eaLnBrk="1" hangingPunct="1">
              <a:spcAft>
                <a:spcPct val="40000"/>
              </a:spcAft>
              <a:buFontTx/>
              <a:buChar char="•"/>
            </a:pPr>
            <a:r>
              <a:rPr lang="en-US" smtClean="0"/>
              <a:t>For </a:t>
            </a:r>
            <a:r>
              <a:rPr lang="en-US" u="sng" smtClean="0"/>
              <a:t>water run applications (for example, a center pivot or drip application)</a:t>
            </a:r>
            <a:r>
              <a:rPr lang="en-US" smtClean="0"/>
              <a:t>: the applicator can leave after starting the application but then must check back every two hours.</a:t>
            </a:r>
          </a:p>
          <a:p>
            <a:pPr marL="1163638" lvl="2" indent="-231775" eaLnBrk="1" hangingPunct="1">
              <a:spcAft>
                <a:spcPct val="40000"/>
              </a:spcAft>
              <a:buFontTx/>
              <a:buChar char="•"/>
            </a:pPr>
            <a:r>
              <a:rPr lang="en-US" smtClean="0"/>
              <a:t>Alternatively, handlers under the supervision of the certified applicator could check back every 2 hours, as long as they can communicate with the certified applicator via cell phone or other means.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751F4738-F3EA-4422-9672-5A9C554D2E8B}" type="slidenum">
              <a:rPr lang="en-US" smtClean="0"/>
              <a:pPr/>
              <a:t>13</a:t>
            </a:fld>
            <a:endParaRPr lang="en-US" smtClean="0"/>
          </a:p>
        </p:txBody>
      </p:sp>
      <p:sp>
        <p:nvSpPr>
          <p:cNvPr id="11878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4" tIns="46572" rIns="93144" bIns="46572" anchor="b"/>
          <a:lstStyle/>
          <a:p>
            <a:pPr algn="r"/>
            <a:fld id="{114D636D-4E82-4C51-A882-767CAA3E516E}" type="slidenum">
              <a:rPr lang="en-US" sz="1200"/>
              <a:pPr algn="r"/>
              <a:t>13</a:t>
            </a:fld>
            <a:endParaRPr lang="en-US" sz="1200"/>
          </a:p>
        </p:txBody>
      </p:sp>
      <p:sp>
        <p:nvSpPr>
          <p:cNvPr id="118787" name="Rectangle 2"/>
          <p:cNvSpPr>
            <a:spLocks noGrp="1" noRot="1" noChangeAspect="1" noChangeArrowheads="1" noTextEdit="1"/>
          </p:cNvSpPr>
          <p:nvPr>
            <p:ph type="sldImg"/>
          </p:nvPr>
        </p:nvSpPr>
        <p:spPr>
          <a:xfrm>
            <a:off x="1181100" y="698500"/>
            <a:ext cx="4648200" cy="3486150"/>
          </a:xfrm>
          <a:ln/>
        </p:spPr>
      </p:sp>
      <p:sp>
        <p:nvSpPr>
          <p:cNvPr id="118788" name="Rectangle 3"/>
          <p:cNvSpPr>
            <a:spLocks noGrp="1" noChangeArrowheads="1"/>
          </p:cNvSpPr>
          <p:nvPr>
            <p:ph type="body" idx="1"/>
          </p:nvPr>
        </p:nvSpPr>
        <p:spPr>
          <a:xfrm>
            <a:off x="700088" y="4414838"/>
            <a:ext cx="5610225" cy="4183062"/>
          </a:xfrm>
          <a:noFill/>
          <a:ln/>
        </p:spPr>
        <p:txBody>
          <a:bodyPr lIns="93144" tIns="46572" rIns="93144" bIns="46572"/>
          <a:lstStyle/>
          <a:p>
            <a:pPr eaLnBrk="1" hangingPunct="1">
              <a:spcAft>
                <a:spcPct val="40000"/>
              </a:spcAft>
            </a:pPr>
            <a:r>
              <a:rPr lang="en-US" smtClean="0"/>
              <a:t>This slide is an example for handlers.  </a:t>
            </a:r>
          </a:p>
          <a:p>
            <a:pPr eaLnBrk="1" hangingPunct="1">
              <a:spcAft>
                <a:spcPct val="40000"/>
              </a:spcAft>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F32EB5D9-BD2E-47F6-BAE2-CBED3AC0B3CC}" type="slidenum">
              <a:rPr lang="en-US" smtClean="0"/>
              <a:pPr/>
              <a:t>14</a:t>
            </a:fld>
            <a:endParaRPr lang="en-US" smtClean="0"/>
          </a:p>
        </p:txBody>
      </p:sp>
      <p:sp>
        <p:nvSpPr>
          <p:cNvPr id="12083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4" tIns="46572" rIns="93144" bIns="46572" anchor="b"/>
          <a:lstStyle/>
          <a:p>
            <a:pPr algn="r"/>
            <a:fld id="{D220F610-ECAE-4EF3-AE49-0549D9C856FC}" type="slidenum">
              <a:rPr lang="en-US" sz="1200"/>
              <a:pPr algn="r"/>
              <a:t>14</a:t>
            </a:fld>
            <a:endParaRPr lang="en-US" sz="1200"/>
          </a:p>
        </p:txBody>
      </p:sp>
      <p:sp>
        <p:nvSpPr>
          <p:cNvPr id="120835" name="Rectangle 2"/>
          <p:cNvSpPr>
            <a:spLocks noGrp="1" noRot="1" noChangeAspect="1" noChangeArrowheads="1" noTextEdit="1"/>
          </p:cNvSpPr>
          <p:nvPr>
            <p:ph type="sldImg"/>
          </p:nvPr>
        </p:nvSpPr>
        <p:spPr>
          <a:xfrm>
            <a:off x="1543050" y="233363"/>
            <a:ext cx="3925888" cy="2943225"/>
          </a:xfrm>
          <a:ln/>
        </p:spPr>
      </p:sp>
      <p:sp>
        <p:nvSpPr>
          <p:cNvPr id="120836" name="Rectangle 3"/>
          <p:cNvSpPr>
            <a:spLocks noGrp="1" noChangeArrowheads="1"/>
          </p:cNvSpPr>
          <p:nvPr>
            <p:ph type="body" idx="1"/>
          </p:nvPr>
        </p:nvSpPr>
        <p:spPr>
          <a:xfrm>
            <a:off x="457200" y="3429000"/>
            <a:ext cx="5857875" cy="5335588"/>
          </a:xfrm>
          <a:noFill/>
          <a:ln/>
        </p:spPr>
        <p:txBody>
          <a:bodyPr lIns="93144" tIns="46572" rIns="93144" bIns="46572"/>
          <a:lstStyle/>
          <a:p>
            <a:pPr marL="349250" indent="-349250" eaLnBrk="1" hangingPunct="1">
              <a:lnSpc>
                <a:spcPct val="90000"/>
              </a:lnSpc>
              <a:spcAft>
                <a:spcPct val="40000"/>
              </a:spcAft>
            </a:pPr>
            <a:r>
              <a:rPr lang="en-US" sz="900" smtClean="0"/>
              <a:t>This next section of slides discusses the respiratory protection requirements for handlers.</a:t>
            </a:r>
          </a:p>
          <a:p>
            <a:pPr marL="349250" indent="-349250" eaLnBrk="1" hangingPunct="1">
              <a:lnSpc>
                <a:spcPct val="90000"/>
              </a:lnSpc>
              <a:spcAft>
                <a:spcPct val="40000"/>
              </a:spcAft>
              <a:buFontTx/>
              <a:buChar char="•"/>
            </a:pPr>
            <a:r>
              <a:rPr lang="en-US" sz="900" smtClean="0"/>
              <a:t>Until recently, labels required handlers to use respirators if the air concentration action level was exceeded, but the labels did not require air monitoring.</a:t>
            </a:r>
          </a:p>
          <a:p>
            <a:pPr marL="349250" indent="-349250" eaLnBrk="1" hangingPunct="1">
              <a:lnSpc>
                <a:spcPct val="90000"/>
              </a:lnSpc>
              <a:spcAft>
                <a:spcPct val="40000"/>
              </a:spcAft>
              <a:buFontTx/>
              <a:buChar char="•"/>
            </a:pPr>
            <a:r>
              <a:rPr lang="en-US" sz="900" smtClean="0"/>
              <a:t>Labels will now require handlers to either stop work or put on a respirator if sensory irritation is experienced. </a:t>
            </a:r>
          </a:p>
          <a:p>
            <a:pPr marL="349250" indent="-349250" eaLnBrk="1" hangingPunct="1">
              <a:lnSpc>
                <a:spcPct val="90000"/>
              </a:lnSpc>
              <a:spcAft>
                <a:spcPct val="40000"/>
              </a:spcAft>
              <a:buFontTx/>
              <a:buChar char="•"/>
            </a:pPr>
            <a:r>
              <a:rPr lang="en-US" sz="900" smtClean="0"/>
              <a:t>If applicators decide to </a:t>
            </a:r>
            <a:r>
              <a:rPr lang="en-US" sz="900" i="1" smtClean="0"/>
              <a:t>stop work, rather than wear a respirator,</a:t>
            </a:r>
            <a:r>
              <a:rPr lang="en-US" sz="900" smtClean="0"/>
              <a:t> then handlers must leave the area (the “area” referred to here is the application block and/or the buffer zone) and handlers cannot return to work until monitored air concentrations are below the trigger level stated on the label, and the handler must not feel any more irritation.</a:t>
            </a:r>
          </a:p>
          <a:p>
            <a:pPr marL="349250" indent="-349250" eaLnBrk="1" hangingPunct="1">
              <a:lnSpc>
                <a:spcPct val="90000"/>
              </a:lnSpc>
              <a:spcAft>
                <a:spcPct val="40000"/>
              </a:spcAft>
              <a:buFontTx/>
              <a:buChar char="•"/>
            </a:pPr>
            <a:r>
              <a:rPr lang="en-US" sz="900" smtClean="0"/>
              <a:t>Although this approach is not described on older labels, many applicators have said that they already use these practices.  They prefer it over having to wear a respirator all of the time.</a:t>
            </a:r>
          </a:p>
          <a:p>
            <a:pPr marL="349250" indent="-349250" eaLnBrk="1" hangingPunct="1">
              <a:lnSpc>
                <a:spcPct val="90000"/>
              </a:lnSpc>
              <a:spcAft>
                <a:spcPct val="40000"/>
              </a:spcAft>
              <a:buFontTx/>
              <a:buChar char="•"/>
            </a:pPr>
            <a:r>
              <a:rPr lang="en-US" sz="900" smtClean="0"/>
              <a:t>One exception is for methyl bromide products with less than 20% chloropicrin.</a:t>
            </a:r>
          </a:p>
          <a:p>
            <a:pPr marL="755650" lvl="1" indent="-290513" eaLnBrk="1" hangingPunct="1">
              <a:lnSpc>
                <a:spcPct val="90000"/>
              </a:lnSpc>
              <a:spcAft>
                <a:spcPct val="40000"/>
              </a:spcAft>
              <a:buFontTx/>
              <a:buChar char="•"/>
            </a:pPr>
            <a:r>
              <a:rPr lang="en-US" sz="900" smtClean="0"/>
              <a:t>Based on the available data, EPA believes that there is not enough chloropicrin in the formulation to serve as an adequate warning agent. </a:t>
            </a:r>
          </a:p>
          <a:p>
            <a:pPr marL="755650" lvl="1" indent="-290513" eaLnBrk="1" hangingPunct="1">
              <a:lnSpc>
                <a:spcPct val="90000"/>
              </a:lnSpc>
              <a:spcAft>
                <a:spcPct val="40000"/>
              </a:spcAft>
              <a:buFontTx/>
              <a:buChar char="•"/>
            </a:pPr>
            <a:r>
              <a:rPr lang="en-US" sz="900" smtClean="0"/>
              <a:t>Therefore, half-mask respirators are required for all handling activities when using these products</a:t>
            </a:r>
          </a:p>
          <a:p>
            <a:pPr marL="349250" indent="-349250" eaLnBrk="1" hangingPunct="1">
              <a:spcBef>
                <a:spcPct val="0"/>
              </a:spcBef>
              <a:buFontTx/>
              <a:buChar char="•"/>
            </a:pPr>
            <a:r>
              <a:rPr lang="en-US" sz="900" smtClean="0"/>
              <a:t>If a </a:t>
            </a:r>
            <a:r>
              <a:rPr lang="en-US" sz="900" i="1" u="sng" smtClean="0"/>
              <a:t>handler experiences sensory irritation and decides to put a respirator</a:t>
            </a:r>
            <a:r>
              <a:rPr lang="en-US" sz="900" smtClean="0"/>
              <a:t> on instead of stopping work, then every 2 hours the air concentration must be measured using a direct-read detection device.  Air sampling must be performed to ensure that the maximum use concentration for the respirator and/or filter cartridge is not exceeded </a:t>
            </a:r>
            <a:r>
              <a:rPr lang="en-US" sz="900" i="1" smtClean="0"/>
              <a:t>(5 ppm for MeBr, 1.5 ppm for pic, and 600 ppb for MITC)</a:t>
            </a:r>
          </a:p>
          <a:p>
            <a:pPr marL="349250" indent="-349250" eaLnBrk="1" hangingPunct="1">
              <a:lnSpc>
                <a:spcPct val="90000"/>
              </a:lnSpc>
              <a:spcAft>
                <a:spcPct val="40000"/>
              </a:spcAft>
              <a:buFontTx/>
              <a:buChar char="•"/>
            </a:pPr>
            <a:endParaRPr lang="en-US" sz="900" smtClean="0"/>
          </a:p>
          <a:p>
            <a:pPr marL="349250" indent="-349250" eaLnBrk="1" hangingPunct="1">
              <a:lnSpc>
                <a:spcPct val="90000"/>
              </a:lnSpc>
              <a:spcAft>
                <a:spcPct val="40000"/>
              </a:spcAft>
              <a:buFontTx/>
              <a:buChar char="•"/>
            </a:pPr>
            <a:r>
              <a:rPr lang="en-US" sz="900" smtClean="0"/>
              <a:t>If </a:t>
            </a:r>
            <a:r>
              <a:rPr lang="en-US" sz="900" u="sng" smtClean="0"/>
              <a:t>handlers still experience sensory irritation while wearing the respirator</a:t>
            </a:r>
            <a:r>
              <a:rPr lang="en-US" sz="900" smtClean="0"/>
              <a:t>, they must stop working, leave the area, and they cannot resume working until</a:t>
            </a:r>
          </a:p>
          <a:p>
            <a:pPr marL="349250" indent="-349250" eaLnBrk="1" hangingPunct="1">
              <a:lnSpc>
                <a:spcPct val="90000"/>
              </a:lnSpc>
              <a:spcAft>
                <a:spcPct val="40000"/>
              </a:spcAft>
            </a:pPr>
            <a:r>
              <a:rPr lang="en-US" sz="900" smtClean="0"/>
              <a:t>1. Air monitoring shows that concentrations are below the trigger level on the label, </a:t>
            </a:r>
          </a:p>
          <a:p>
            <a:pPr marL="349250" indent="-349250" eaLnBrk="1" hangingPunct="1">
              <a:lnSpc>
                <a:spcPct val="90000"/>
              </a:lnSpc>
              <a:spcAft>
                <a:spcPct val="40000"/>
              </a:spcAft>
            </a:pPr>
            <a:r>
              <a:rPr lang="en-US" sz="900" smtClean="0"/>
              <a:t>2. They no longer experience any sensory irritation, and </a:t>
            </a:r>
          </a:p>
          <a:p>
            <a:pPr marL="349250" indent="-349250" eaLnBrk="1" hangingPunct="1">
              <a:lnSpc>
                <a:spcPct val="90000"/>
              </a:lnSpc>
              <a:spcAft>
                <a:spcPct val="40000"/>
              </a:spcAft>
            </a:pPr>
            <a:r>
              <a:rPr lang="en-US" sz="900" smtClean="0"/>
              <a:t>3. They have changed the respirator cartridge.</a:t>
            </a:r>
          </a:p>
          <a:p>
            <a:pPr marL="349250" indent="-349250" eaLnBrk="1" hangingPunct="1">
              <a:lnSpc>
                <a:spcPct val="90000"/>
              </a:lnSpc>
              <a:spcAft>
                <a:spcPct val="40000"/>
              </a:spcAft>
            </a:pPr>
            <a:endParaRPr lang="en-US" sz="900" smtClean="0"/>
          </a:p>
          <a:p>
            <a:pPr marL="349250" indent="-349250" eaLnBrk="1" hangingPunct="1">
              <a:lnSpc>
                <a:spcPct val="90000"/>
              </a:lnSpc>
              <a:spcAft>
                <a:spcPct val="40000"/>
              </a:spcAft>
              <a:buFontTx/>
              <a:buChar char="•"/>
            </a:pPr>
            <a:r>
              <a:rPr lang="en-US" sz="900" smtClean="0"/>
              <a:t>The applicator must record in the post application summary: the date and time that sensory irritation was experienced, the handler activities involved, whether operations ceased or respirators were used, and results of air monitoring.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F632E616-C202-4213-AB5C-DF55979E9F66}" type="slidenum">
              <a:rPr lang="en-US" smtClean="0"/>
              <a:pPr/>
              <a:t>15</a:t>
            </a:fld>
            <a:endParaRPr lang="en-US" smtClean="0"/>
          </a:p>
        </p:txBody>
      </p:sp>
      <p:sp>
        <p:nvSpPr>
          <p:cNvPr id="12288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4" tIns="46572" rIns="93144" bIns="46572" anchor="b"/>
          <a:lstStyle/>
          <a:p>
            <a:pPr algn="r"/>
            <a:fld id="{8412A78B-DF54-46EF-8CE2-D40647D14D9C}" type="slidenum">
              <a:rPr lang="en-US" sz="1200"/>
              <a:pPr algn="r"/>
              <a:t>15</a:t>
            </a:fld>
            <a:endParaRPr lang="en-US" sz="1200"/>
          </a:p>
        </p:txBody>
      </p:sp>
      <p:sp>
        <p:nvSpPr>
          <p:cNvPr id="122883" name="Rectangle 2"/>
          <p:cNvSpPr>
            <a:spLocks noGrp="1" noRot="1" noChangeAspect="1" noChangeArrowheads="1" noTextEdit="1"/>
          </p:cNvSpPr>
          <p:nvPr>
            <p:ph type="sldImg"/>
          </p:nvPr>
        </p:nvSpPr>
        <p:spPr>
          <a:xfrm>
            <a:off x="1543050" y="233363"/>
            <a:ext cx="3925888" cy="2943225"/>
          </a:xfrm>
          <a:ln/>
        </p:spPr>
      </p:sp>
      <p:sp>
        <p:nvSpPr>
          <p:cNvPr id="122884" name="Rectangle 3"/>
          <p:cNvSpPr>
            <a:spLocks noGrp="1" noChangeArrowheads="1"/>
          </p:cNvSpPr>
          <p:nvPr>
            <p:ph type="body" idx="1"/>
          </p:nvPr>
        </p:nvSpPr>
        <p:spPr>
          <a:xfrm>
            <a:off x="311150" y="3330575"/>
            <a:ext cx="6310313" cy="5267325"/>
          </a:xfrm>
          <a:noFill/>
          <a:ln/>
        </p:spPr>
        <p:txBody>
          <a:bodyPr lIns="93144" tIns="46572" rIns="93144" bIns="46572"/>
          <a:lstStyle/>
          <a:p>
            <a:pPr marL="349250" indent="-349250" eaLnBrk="1" hangingPunct="1">
              <a:buFontTx/>
              <a:buChar char="•"/>
            </a:pPr>
            <a:r>
              <a:rPr lang="en-US" smtClean="0"/>
              <a:t>This diagram depicts the requirements discussed on the previous slide if the applicator decides to cease operations after handlers experience sensory irritation.</a:t>
            </a:r>
          </a:p>
          <a:p>
            <a:pPr marL="349250" indent="-349250" eaLnBrk="1" hangingPunct="1"/>
            <a:endParaRPr lang="en-US" smtClean="0"/>
          </a:p>
          <a:p>
            <a:pPr marL="349250" indent="-349250" eaLnBrk="1" hangingPunct="1"/>
            <a:r>
              <a:rPr lang="en-US" smtClean="0"/>
              <a:t>(NOTE:  APR = air purifying respirators)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FB253429-F113-4AA5-A03A-4839CE0A4C8A}" type="slidenum">
              <a:rPr lang="en-US" smtClean="0"/>
              <a:pPr/>
              <a:t>16</a:t>
            </a:fld>
            <a:endParaRPr lang="en-US" smtClean="0"/>
          </a:p>
        </p:txBody>
      </p:sp>
      <p:sp>
        <p:nvSpPr>
          <p:cNvPr id="12493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4" tIns="46572" rIns="93144" bIns="46572" anchor="b"/>
          <a:lstStyle/>
          <a:p>
            <a:pPr algn="r"/>
            <a:fld id="{DB7D9FCF-D1CD-4343-A663-0BA3D58D4CEC}" type="slidenum">
              <a:rPr lang="en-US" sz="1200"/>
              <a:pPr algn="r"/>
              <a:t>16</a:t>
            </a:fld>
            <a:endParaRPr lang="en-US" sz="1200"/>
          </a:p>
        </p:txBody>
      </p:sp>
      <p:sp>
        <p:nvSpPr>
          <p:cNvPr id="124931" name="Rectangle 2"/>
          <p:cNvSpPr>
            <a:spLocks noGrp="1" noRot="1" noChangeAspect="1" noChangeArrowheads="1" noTextEdit="1"/>
          </p:cNvSpPr>
          <p:nvPr>
            <p:ph type="sldImg"/>
          </p:nvPr>
        </p:nvSpPr>
        <p:spPr>
          <a:xfrm>
            <a:off x="1543050" y="233363"/>
            <a:ext cx="3925888" cy="2943225"/>
          </a:xfrm>
          <a:ln/>
        </p:spPr>
      </p:sp>
      <p:sp>
        <p:nvSpPr>
          <p:cNvPr id="124932" name="Rectangle 3"/>
          <p:cNvSpPr>
            <a:spLocks noGrp="1" noChangeArrowheads="1"/>
          </p:cNvSpPr>
          <p:nvPr>
            <p:ph type="body" idx="1"/>
          </p:nvPr>
        </p:nvSpPr>
        <p:spPr>
          <a:xfrm>
            <a:off x="311150" y="3330575"/>
            <a:ext cx="6310313" cy="5267325"/>
          </a:xfrm>
          <a:noFill/>
          <a:ln/>
        </p:spPr>
        <p:txBody>
          <a:bodyPr lIns="93144" tIns="46572" rIns="93144" bIns="46572"/>
          <a:lstStyle/>
          <a:p>
            <a:pPr marL="349250" indent="-349250" eaLnBrk="1" hangingPunct="1">
              <a:buFontTx/>
              <a:buChar char="•"/>
            </a:pPr>
            <a:r>
              <a:rPr lang="en-US" smtClean="0"/>
              <a:t>This diagram shows what the label requires when applicators decide to continue working with respirators after handlers experience sensory irritation.</a:t>
            </a:r>
          </a:p>
          <a:p>
            <a:pPr marL="349250" indent="-349250" eaLnBrk="1" hangingPunct="1">
              <a:buFontTx/>
              <a:buChar char="•"/>
            </a:pPr>
            <a:endParaRPr lang="en-US" smtClean="0"/>
          </a:p>
          <a:p>
            <a:pPr marL="349250" indent="-349250" eaLnBrk="1" hangingPunct="1"/>
            <a:r>
              <a:rPr lang="en-US" smtClean="0"/>
              <a:t>(NOTE:  APR = air purifying respirator)</a:t>
            </a:r>
          </a:p>
          <a:p>
            <a:pPr marL="349250" indent="-349250" eaLnBrk="1" hangingPunct="1"/>
            <a:endParaRPr lang="en-US" smtClean="0"/>
          </a:p>
          <a:p>
            <a:pPr marL="349250" indent="-349250" eaLnBrk="1" hangingPunct="1"/>
            <a:r>
              <a:rPr lang="en-US" smtClean="0"/>
              <a:t>(NOTE:  definition of a Maximum use concentration from OSHA 29 CFR Part 1910 - </a:t>
            </a:r>
          </a:p>
          <a:p>
            <a:pPr marL="349250" indent="-349250" eaLnBrk="1" hangingPunct="1">
              <a:buFontTx/>
              <a:buChar char="•"/>
            </a:pPr>
            <a:r>
              <a:rPr lang="en-US" b="1" i="1" smtClean="0"/>
              <a:t>Maximum use concentration (MUC)</a:t>
            </a:r>
            <a:r>
              <a:rPr lang="en-US" smtClean="0"/>
              <a:t> means the maximum atmospheric concentration of a hazardous substance from which an employee can be expected to be protected when wearing a respirator, and is determined by the assigned protection factor of the respirator or class of respirators and the exposure limit of the hazardous substance.)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EAA4AB1B-1D87-4C33-995E-21A4A0105FAA}" type="slidenum">
              <a:rPr lang="en-US" smtClean="0"/>
              <a:pPr/>
              <a:t>17</a:t>
            </a:fld>
            <a:endParaRPr lang="en-US" smtClean="0"/>
          </a:p>
        </p:txBody>
      </p:sp>
      <p:sp>
        <p:nvSpPr>
          <p:cNvPr id="14233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4" tIns="46572" rIns="93144" bIns="46572" anchor="b"/>
          <a:lstStyle/>
          <a:p>
            <a:pPr algn="r"/>
            <a:fld id="{46A230C8-59B7-40D0-9E29-9A3B02731FB3}" type="slidenum">
              <a:rPr lang="en-US" sz="1200"/>
              <a:pPr algn="r"/>
              <a:t>17</a:t>
            </a:fld>
            <a:endParaRPr lang="en-US" sz="1200"/>
          </a:p>
        </p:txBody>
      </p:sp>
      <p:sp>
        <p:nvSpPr>
          <p:cNvPr id="142339" name="Rectangle 2"/>
          <p:cNvSpPr>
            <a:spLocks noGrp="1" noRot="1" noChangeAspect="1" noChangeArrowheads="1" noTextEdit="1"/>
          </p:cNvSpPr>
          <p:nvPr>
            <p:ph type="sldImg"/>
          </p:nvPr>
        </p:nvSpPr>
        <p:spPr>
          <a:xfrm>
            <a:off x="1181100" y="698500"/>
            <a:ext cx="4648200" cy="3486150"/>
          </a:xfrm>
          <a:ln/>
        </p:spPr>
      </p:sp>
      <p:sp>
        <p:nvSpPr>
          <p:cNvPr id="142340" name="Rectangle 3"/>
          <p:cNvSpPr>
            <a:spLocks noGrp="1" noChangeArrowheads="1"/>
          </p:cNvSpPr>
          <p:nvPr>
            <p:ph type="body" idx="1"/>
          </p:nvPr>
        </p:nvSpPr>
        <p:spPr>
          <a:xfrm>
            <a:off x="690563" y="4419600"/>
            <a:ext cx="5608637" cy="4183063"/>
          </a:xfrm>
          <a:noFill/>
          <a:ln/>
        </p:spPr>
        <p:txBody>
          <a:bodyPr lIns="93144" tIns="46572" rIns="93144" bIns="46572"/>
          <a:lstStyle/>
          <a:p>
            <a:pPr eaLnBrk="1" hangingPunct="1">
              <a:spcAft>
                <a:spcPct val="30000"/>
              </a:spcAft>
            </a:pPr>
            <a:r>
              <a:rPr lang="en-US" smtClean="0"/>
              <a:t>Now that I have covered when respiratory protection is required, this slide covers the minimum number of handlers and respirators that are required to be on-site for each of the fumigants. </a:t>
            </a:r>
          </a:p>
          <a:p>
            <a:pPr eaLnBrk="1" hangingPunct="1">
              <a:spcAft>
                <a:spcPct val="30000"/>
              </a:spcAft>
              <a:buFontTx/>
              <a:buChar char="•"/>
            </a:pPr>
            <a:r>
              <a:rPr lang="en-US" smtClean="0"/>
              <a:t>For handling tasks with methyl bromide, chloropicrin only, and other products with chloropicrin, there must be on-site a minimum of:</a:t>
            </a:r>
          </a:p>
          <a:p>
            <a:pPr eaLnBrk="1" hangingPunct="1">
              <a:spcAft>
                <a:spcPct val="30000"/>
              </a:spcAft>
            </a:pPr>
            <a:r>
              <a:rPr lang="en-US" smtClean="0"/>
              <a:t> 2 handlers, 2 air purifying respirators, and 1 Self-contained breathing apparatus. </a:t>
            </a:r>
          </a:p>
          <a:p>
            <a:pPr eaLnBrk="1" hangingPunct="1">
              <a:spcAft>
                <a:spcPct val="30000"/>
              </a:spcAft>
              <a:buFontTx/>
              <a:buChar char="•"/>
            </a:pPr>
            <a:r>
              <a:rPr lang="en-US" smtClean="0"/>
              <a:t>Metam sodium/potassium and dazomet require that 1 handlers is on-site, and there is no requirement to have a Self-Contained Breathing Apparatus on-site. </a:t>
            </a:r>
          </a:p>
          <a:p>
            <a:pPr eaLnBrk="1" hangingPunct="1">
              <a:spcAft>
                <a:spcPct val="30000"/>
              </a:spcAft>
              <a:buFontTx/>
              <a:buChar char="•"/>
            </a:pPr>
            <a:r>
              <a:rPr lang="en-US" smtClean="0"/>
              <a:t>Regardless of the requirements, for every fumigant all of the equipment must be on </a:t>
            </a:r>
            <a:r>
              <a:rPr lang="en-US" b="1" i="1" smtClean="0"/>
              <a:t>site and available for use</a:t>
            </a:r>
          </a:p>
          <a:p>
            <a:pPr eaLnBrk="1" hangingPunct="1">
              <a:spcAft>
                <a:spcPct val="30000"/>
              </a:spcAft>
              <a:buFontTx/>
              <a:buChar char="•"/>
            </a:pPr>
            <a:r>
              <a:rPr lang="en-US" smtClean="0"/>
              <a:t>For formulations that contain at least 20% chloropicrin, and for metam sodium/potassium and dazomet products, if handler experience sensory irritation or if the air concentrations hit the label action levels, a </a:t>
            </a:r>
            <a:r>
              <a:rPr lang="en-US" b="1" smtClean="0"/>
              <a:t>full face Air purifying respirator </a:t>
            </a:r>
            <a:r>
              <a:rPr lang="en-US" smtClean="0"/>
              <a:t>is required</a:t>
            </a:r>
          </a:p>
          <a:p>
            <a:pPr eaLnBrk="1" hangingPunct="1">
              <a:spcAft>
                <a:spcPct val="30000"/>
              </a:spcAft>
              <a:buFontTx/>
              <a:buChar char="•"/>
            </a:pPr>
            <a:r>
              <a:rPr lang="en-US" smtClean="0"/>
              <a:t>For methyl bromide products with less than 20% chloropicrin, </a:t>
            </a:r>
            <a:r>
              <a:rPr lang="en-US" b="1" smtClean="0"/>
              <a:t>a half mask Air Purifying Respirator</a:t>
            </a:r>
            <a:r>
              <a:rPr lang="en-US" smtClean="0"/>
              <a:t> is always required</a:t>
            </a:r>
          </a:p>
          <a:p>
            <a:pPr eaLnBrk="1" hangingPunct="1">
              <a:spcAft>
                <a:spcPct val="30000"/>
              </a:spcAft>
              <a:buFontTx/>
              <a:buChar char="•"/>
            </a:pPr>
            <a:endParaRPr lang="en-US" smtClean="0"/>
          </a:p>
          <a:p>
            <a:pPr eaLnBrk="1" hangingPunct="1">
              <a:spcAft>
                <a:spcPct val="30000"/>
              </a:spcAft>
              <a:buFontTx/>
              <a:buChar char="•"/>
            </a:pPr>
            <a:endParaRPr lang="en-US" smtClean="0"/>
          </a:p>
          <a:p>
            <a:pPr eaLnBrk="1" hangingPunct="1">
              <a:spcAft>
                <a:spcPct val="30000"/>
              </a:spcAft>
            </a:pPr>
            <a:endParaRPr lang="en-US" smtClean="0"/>
          </a:p>
          <a:p>
            <a:pPr eaLnBrk="1" hangingPunct="1">
              <a:spcAft>
                <a:spcPct val="30000"/>
              </a:spcAft>
            </a:pPr>
            <a:r>
              <a:rPr lang="en-US" smtClean="0"/>
              <a:t>(when Air Purifying Respirators are worn, air monitoring is required by the label to ensure that the maximum used concentration of the APR is not exceeded)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69B116B7-6AE0-4A4C-9D6B-06966DFBD207}" type="slidenum">
              <a:rPr lang="en-US" smtClean="0"/>
              <a:pPr/>
              <a:t>18</a:t>
            </a:fld>
            <a:endParaRPr lang="en-US" smtClean="0"/>
          </a:p>
        </p:txBody>
      </p:sp>
      <p:sp>
        <p:nvSpPr>
          <p:cNvPr id="14438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4" tIns="46572" rIns="93144" bIns="46572" anchor="b"/>
          <a:lstStyle/>
          <a:p>
            <a:pPr algn="r"/>
            <a:fld id="{5896A6D5-F28F-4361-90F9-6C84B7FB2762}" type="slidenum">
              <a:rPr lang="en-US" sz="1200"/>
              <a:pPr algn="r"/>
              <a:t>18</a:t>
            </a:fld>
            <a:endParaRPr lang="en-US" sz="1200"/>
          </a:p>
        </p:txBody>
      </p:sp>
      <p:sp>
        <p:nvSpPr>
          <p:cNvPr id="144387" name="Rectangle 2"/>
          <p:cNvSpPr>
            <a:spLocks noGrp="1" noRot="1" noChangeAspect="1" noChangeArrowheads="1" noTextEdit="1"/>
          </p:cNvSpPr>
          <p:nvPr>
            <p:ph type="sldImg"/>
          </p:nvPr>
        </p:nvSpPr>
        <p:spPr>
          <a:xfrm>
            <a:off x="1181100" y="698500"/>
            <a:ext cx="4648200" cy="3486150"/>
          </a:xfrm>
          <a:ln/>
        </p:spPr>
      </p:sp>
      <p:sp>
        <p:nvSpPr>
          <p:cNvPr id="144388" name="Rectangle 3"/>
          <p:cNvSpPr>
            <a:spLocks noGrp="1" noChangeArrowheads="1"/>
          </p:cNvSpPr>
          <p:nvPr>
            <p:ph type="body" idx="1"/>
          </p:nvPr>
        </p:nvSpPr>
        <p:spPr>
          <a:xfrm>
            <a:off x="385763" y="4279900"/>
            <a:ext cx="6238875" cy="4573588"/>
          </a:xfrm>
          <a:noFill/>
          <a:ln/>
        </p:spPr>
        <p:txBody>
          <a:bodyPr lIns="93144" tIns="46572" rIns="93144" bIns="46572"/>
          <a:lstStyle/>
          <a:p>
            <a:pPr marL="406400" indent="-406400" eaLnBrk="1" hangingPunct="1">
              <a:lnSpc>
                <a:spcPct val="80000"/>
              </a:lnSpc>
            </a:pPr>
            <a:r>
              <a:rPr lang="en-US" sz="1000" smtClean="0"/>
              <a:t>All handlers who wear a respirator must be fit tested, trained on how to use the respirator, and medically qualified to wear a respirator. </a:t>
            </a:r>
          </a:p>
          <a:p>
            <a:pPr marL="406400" indent="-406400" eaLnBrk="1" hangingPunct="1">
              <a:lnSpc>
                <a:spcPct val="80000"/>
              </a:lnSpc>
              <a:buFontTx/>
              <a:buChar char="•"/>
            </a:pPr>
            <a:r>
              <a:rPr lang="en-US" sz="1000" smtClean="0"/>
              <a:t>Fit testing and training must be done with a program that conforms to OSHA’s requirements (29 CFR 1910.134).</a:t>
            </a:r>
          </a:p>
          <a:p>
            <a:pPr marL="406400" indent="-406400" eaLnBrk="1" hangingPunct="1">
              <a:lnSpc>
                <a:spcPct val="80000"/>
              </a:lnSpc>
              <a:buFontTx/>
              <a:buChar char="•"/>
            </a:pPr>
            <a:r>
              <a:rPr lang="en-US" sz="1000" smtClean="0"/>
              <a:t>Also, handlers must fill out a medical questionnaire, and depending on their answers to the questionnaire, a medical practitioner may determine that the handler has to have a physical exam. (For example, if the handler has a heart condition.)  </a:t>
            </a:r>
          </a:p>
          <a:p>
            <a:pPr marL="406400" indent="-406400" eaLnBrk="1" hangingPunct="1">
              <a:lnSpc>
                <a:spcPct val="80000"/>
              </a:lnSpc>
              <a:buFontTx/>
              <a:buChar char="•"/>
            </a:pPr>
            <a:r>
              <a:rPr lang="en-US" sz="1000" smtClean="0"/>
              <a:t>If you go to the link at bottom of this slide, you can see the questions on the questionnaire. </a:t>
            </a:r>
          </a:p>
          <a:p>
            <a:pPr marL="406400" indent="-406400" algn="ctr" eaLnBrk="1" hangingPunct="1">
              <a:lnSpc>
                <a:spcPct val="80000"/>
              </a:lnSpc>
            </a:pPr>
            <a:endParaRPr lang="en-US" b="1" smtClean="0"/>
          </a:p>
          <a:p>
            <a:pPr marL="406400" indent="-406400" algn="ctr" eaLnBrk="1" hangingPunct="1">
              <a:lnSpc>
                <a:spcPct val="80000"/>
              </a:lnSpc>
            </a:pPr>
            <a:endParaRPr lang="en-US" b="1" smtClean="0"/>
          </a:p>
          <a:p>
            <a:pPr marL="406400" indent="-406400" algn="ctr" eaLnBrk="1" hangingPunct="1">
              <a:lnSpc>
                <a:spcPct val="80000"/>
              </a:lnSpc>
            </a:pPr>
            <a:endParaRPr lang="en-US" b="1" smtClean="0"/>
          </a:p>
          <a:p>
            <a:pPr marL="406400" indent="-406400" algn="ctr" eaLnBrk="1" hangingPunct="1">
              <a:lnSpc>
                <a:spcPct val="80000"/>
              </a:lnSpc>
            </a:pPr>
            <a:r>
              <a:rPr lang="en-US" b="1" smtClean="0"/>
              <a:t>If Questions: additional information on fit-testing:</a:t>
            </a:r>
            <a:r>
              <a:rPr lang="en-US" sz="1000" b="1" smtClean="0"/>
              <a:t> </a:t>
            </a:r>
          </a:p>
          <a:p>
            <a:pPr marL="406400" indent="-406400" eaLnBrk="1" hangingPunct="1">
              <a:lnSpc>
                <a:spcPct val="80000"/>
              </a:lnSpc>
              <a:buFontTx/>
              <a:buChar char="•"/>
            </a:pPr>
            <a:r>
              <a:rPr lang="en-US" sz="1000" smtClean="0"/>
              <a:t>There are two general types of tests that are used to ensure respirators fit the users -- Qualitative (QLFT) and Quantitative (QNFT) fit tests </a:t>
            </a:r>
          </a:p>
          <a:p>
            <a:pPr marL="406400" indent="-406400" eaLnBrk="1" hangingPunct="1">
              <a:lnSpc>
                <a:spcPct val="80000"/>
              </a:lnSpc>
              <a:buFontTx/>
              <a:buChar char="•"/>
            </a:pPr>
            <a:r>
              <a:rPr lang="en-US" sz="1000" smtClean="0"/>
              <a:t> The Qualitative Fit Test is a pass/fail fit test. The correct respirator fit is determined using the individual's response to the test agent.</a:t>
            </a:r>
          </a:p>
          <a:p>
            <a:pPr marL="406400" indent="-406400" eaLnBrk="1" hangingPunct="1">
              <a:lnSpc>
                <a:spcPct val="80000"/>
              </a:lnSpc>
              <a:buFontTx/>
              <a:buChar char="•"/>
            </a:pPr>
            <a:r>
              <a:rPr lang="en-US" sz="1000" smtClean="0"/>
              <a:t>The Quantitative Fit Test determines the fit by numerically measuring the amount of leakage into the respirator. </a:t>
            </a:r>
          </a:p>
          <a:p>
            <a:pPr marL="406400" indent="-406400" eaLnBrk="1" hangingPunct="1">
              <a:lnSpc>
                <a:spcPct val="80000"/>
              </a:lnSpc>
              <a:buFontTx/>
              <a:buChar char="•"/>
            </a:pPr>
            <a:r>
              <a:rPr lang="en-US" sz="1000" smtClean="0"/>
              <a:t>Most Half-mask Air Purifying Respirators, Full-face Air Purifying Respirators, and Self-Contained Breathing Apparatuses may be fit-tested to the handler using a Quantitative Fit Test or a Qualitative Fit Test.</a:t>
            </a:r>
          </a:p>
          <a:p>
            <a:pPr marL="406400" indent="-406400" eaLnBrk="1" hangingPunct="1">
              <a:lnSpc>
                <a:spcPct val="80000"/>
              </a:lnSpc>
              <a:buFontTx/>
              <a:buChar char="•"/>
            </a:pPr>
            <a:r>
              <a:rPr lang="en-US" sz="1000" smtClean="0"/>
              <a:t>There are Self-Contained Breathing Apparatuses that operate in the demand mode. </a:t>
            </a:r>
          </a:p>
          <a:p>
            <a:pPr marL="406400" indent="-406400" eaLnBrk="1" hangingPunct="1">
              <a:lnSpc>
                <a:spcPct val="80000"/>
              </a:lnSpc>
              <a:buFontTx/>
              <a:buChar char="•"/>
            </a:pPr>
            <a:r>
              <a:rPr lang="en-US" sz="1000" b="1" i="1" smtClean="0"/>
              <a:t>OSHA defines a “Demand respirator” as</a:t>
            </a:r>
            <a:r>
              <a:rPr lang="en-US" sz="1000" smtClean="0"/>
              <a:t> an atmosphere-supplying respirator that admits breathing air to the facepiece only when a negative pressure is created inside the facepiece by inhalation. (can be found in 29 CFR Part 1910) </a:t>
            </a:r>
          </a:p>
          <a:p>
            <a:pPr marL="406400" indent="-406400" eaLnBrk="1" hangingPunct="1">
              <a:lnSpc>
                <a:spcPct val="80000"/>
              </a:lnSpc>
              <a:buFontTx/>
              <a:buChar char="•"/>
            </a:pPr>
            <a:r>
              <a:rPr lang="en-US" sz="1000" smtClean="0"/>
              <a:t>A self-contained breathing apparatus that operates in the demand mode must be fitted to the handler using a Quantitative Fit Test; however, these respirators are not likely to be used by pesticide handlers.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A0561E28-EC60-4CEA-9C5E-DC6D8F2ECFE5}" type="slidenum">
              <a:rPr lang="en-US" smtClean="0"/>
              <a:pPr/>
              <a:t>19</a:t>
            </a:fld>
            <a:endParaRPr lang="en-US" smtClean="0"/>
          </a:p>
        </p:txBody>
      </p:sp>
      <p:sp>
        <p:nvSpPr>
          <p:cNvPr id="14643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4" tIns="46572" rIns="93144" bIns="46572" anchor="b"/>
          <a:lstStyle/>
          <a:p>
            <a:pPr algn="r"/>
            <a:fld id="{24ED6967-E2EF-4F27-8E37-C8123209529F}" type="slidenum">
              <a:rPr lang="en-US" sz="1200"/>
              <a:pPr algn="r"/>
              <a:t>19</a:t>
            </a:fld>
            <a:endParaRPr lang="en-US" sz="1200"/>
          </a:p>
        </p:txBody>
      </p:sp>
      <p:sp>
        <p:nvSpPr>
          <p:cNvPr id="146435" name="Rectangle 2"/>
          <p:cNvSpPr>
            <a:spLocks noGrp="1" noRot="1" noChangeAspect="1" noChangeArrowheads="1" noTextEdit="1"/>
          </p:cNvSpPr>
          <p:nvPr>
            <p:ph type="sldImg"/>
          </p:nvPr>
        </p:nvSpPr>
        <p:spPr>
          <a:xfrm>
            <a:off x="1181100" y="698500"/>
            <a:ext cx="4648200" cy="3486150"/>
          </a:xfrm>
          <a:ln/>
        </p:spPr>
      </p:sp>
      <p:sp>
        <p:nvSpPr>
          <p:cNvPr id="146436" name="Rectangle 3"/>
          <p:cNvSpPr>
            <a:spLocks noGrp="1" noChangeArrowheads="1"/>
          </p:cNvSpPr>
          <p:nvPr>
            <p:ph type="body" idx="1"/>
          </p:nvPr>
        </p:nvSpPr>
        <p:spPr>
          <a:xfrm>
            <a:off x="385763" y="4279900"/>
            <a:ext cx="6238875" cy="4573588"/>
          </a:xfrm>
          <a:noFill/>
          <a:ln/>
        </p:spPr>
        <p:txBody>
          <a:bodyPr lIns="93144" tIns="46572" rIns="93144" bIns="46572"/>
          <a:lstStyle/>
          <a:p>
            <a:pPr marL="406400" indent="-406400" eaLnBrk="1" hangingPunct="1">
              <a:lnSpc>
                <a:spcPct val="80000"/>
              </a:lnSpc>
            </a:pPr>
            <a:r>
              <a:rPr lang="en-US" sz="1000" smtClean="0"/>
              <a:t>All handlers who wear a respirator must be fit tested, trained on how to use the respirator, and medically qualified to wear a respirator. </a:t>
            </a:r>
          </a:p>
          <a:p>
            <a:pPr marL="406400" indent="-406400" eaLnBrk="1" hangingPunct="1">
              <a:lnSpc>
                <a:spcPct val="80000"/>
              </a:lnSpc>
              <a:buFontTx/>
              <a:buChar char="•"/>
            </a:pPr>
            <a:r>
              <a:rPr lang="en-US" sz="1000" smtClean="0"/>
              <a:t>Fit testing and training must be done with a program that conforms to OSHA’s requirements (29 CFR 1910.134).</a:t>
            </a:r>
          </a:p>
          <a:p>
            <a:pPr marL="406400" indent="-406400" eaLnBrk="1" hangingPunct="1">
              <a:lnSpc>
                <a:spcPct val="80000"/>
              </a:lnSpc>
              <a:buFontTx/>
              <a:buChar char="•"/>
            </a:pPr>
            <a:r>
              <a:rPr lang="en-US" sz="1000" smtClean="0"/>
              <a:t>Also, handlers must fill out a medical questionnaire, and depending on their answers to the questionnaire, a medical practitioner may determine that the handler has to have a physical exam. (For example, if the handler has a heart condition.)  </a:t>
            </a:r>
          </a:p>
          <a:p>
            <a:pPr marL="406400" indent="-406400" eaLnBrk="1" hangingPunct="1">
              <a:lnSpc>
                <a:spcPct val="80000"/>
              </a:lnSpc>
              <a:buFontTx/>
              <a:buChar char="•"/>
            </a:pPr>
            <a:r>
              <a:rPr lang="en-US" sz="1000" smtClean="0"/>
              <a:t>If you go to the link at bottom of this slide, you can see the questions on the questionnaire. </a:t>
            </a:r>
          </a:p>
          <a:p>
            <a:pPr marL="406400" indent="-406400" algn="ctr" eaLnBrk="1" hangingPunct="1">
              <a:lnSpc>
                <a:spcPct val="80000"/>
              </a:lnSpc>
            </a:pPr>
            <a:endParaRPr lang="en-US" b="1" smtClean="0"/>
          </a:p>
          <a:p>
            <a:pPr marL="406400" indent="-406400" algn="ctr" eaLnBrk="1" hangingPunct="1">
              <a:lnSpc>
                <a:spcPct val="80000"/>
              </a:lnSpc>
            </a:pPr>
            <a:endParaRPr lang="en-US" b="1" smtClean="0"/>
          </a:p>
          <a:p>
            <a:pPr marL="406400" indent="-406400" algn="ctr" eaLnBrk="1" hangingPunct="1">
              <a:lnSpc>
                <a:spcPct val="80000"/>
              </a:lnSpc>
            </a:pPr>
            <a:endParaRPr lang="en-US" b="1" smtClean="0"/>
          </a:p>
          <a:p>
            <a:pPr marL="406400" indent="-406400" algn="ctr" eaLnBrk="1" hangingPunct="1">
              <a:lnSpc>
                <a:spcPct val="80000"/>
              </a:lnSpc>
            </a:pPr>
            <a:r>
              <a:rPr lang="en-US" b="1" smtClean="0"/>
              <a:t>If Questions: additional information on fit-testing:</a:t>
            </a:r>
            <a:r>
              <a:rPr lang="en-US" sz="1000" b="1" smtClean="0"/>
              <a:t> </a:t>
            </a:r>
          </a:p>
          <a:p>
            <a:pPr marL="406400" indent="-406400" eaLnBrk="1" hangingPunct="1">
              <a:lnSpc>
                <a:spcPct val="80000"/>
              </a:lnSpc>
              <a:buFontTx/>
              <a:buChar char="•"/>
            </a:pPr>
            <a:r>
              <a:rPr lang="en-US" sz="1000" smtClean="0"/>
              <a:t>There are two general types of tests that are used to ensure respirators fit the users -- Qualitative (QLFT) and Quantitative (QNFT) fit tests </a:t>
            </a:r>
          </a:p>
          <a:p>
            <a:pPr marL="406400" indent="-406400" eaLnBrk="1" hangingPunct="1">
              <a:lnSpc>
                <a:spcPct val="80000"/>
              </a:lnSpc>
              <a:buFontTx/>
              <a:buChar char="•"/>
            </a:pPr>
            <a:r>
              <a:rPr lang="en-US" sz="1000" smtClean="0"/>
              <a:t> The Qualitative Fit Test is a pass/fail fit test. The correct respirator fit is determined using the individual's response to the test agent.</a:t>
            </a:r>
          </a:p>
          <a:p>
            <a:pPr marL="406400" indent="-406400" eaLnBrk="1" hangingPunct="1">
              <a:lnSpc>
                <a:spcPct val="80000"/>
              </a:lnSpc>
              <a:buFontTx/>
              <a:buChar char="•"/>
            </a:pPr>
            <a:r>
              <a:rPr lang="en-US" sz="1000" smtClean="0"/>
              <a:t>The Quantitative Fit Test determines the fit by numerically measuring the amount of leakage into the respirator. </a:t>
            </a:r>
          </a:p>
          <a:p>
            <a:pPr marL="406400" indent="-406400" eaLnBrk="1" hangingPunct="1">
              <a:lnSpc>
                <a:spcPct val="80000"/>
              </a:lnSpc>
              <a:buFontTx/>
              <a:buChar char="•"/>
            </a:pPr>
            <a:r>
              <a:rPr lang="en-US" sz="1000" smtClean="0"/>
              <a:t>Most Half-mask Air Purifying Respirators, Full-face Air Purifying Respirators, and Self-Contained Breathing Apparatuses may be fit-tested to the handler using a Quantitative Fit Test or a Qualitative Fit Test.</a:t>
            </a:r>
          </a:p>
          <a:p>
            <a:pPr marL="406400" indent="-406400" eaLnBrk="1" hangingPunct="1">
              <a:lnSpc>
                <a:spcPct val="80000"/>
              </a:lnSpc>
              <a:buFontTx/>
              <a:buChar char="•"/>
            </a:pPr>
            <a:r>
              <a:rPr lang="en-US" sz="1000" smtClean="0"/>
              <a:t>There are Self-Contained Breathing Apparatuses that operate in the demand mode. </a:t>
            </a:r>
          </a:p>
          <a:p>
            <a:pPr marL="406400" indent="-406400" eaLnBrk="1" hangingPunct="1">
              <a:lnSpc>
                <a:spcPct val="80000"/>
              </a:lnSpc>
              <a:buFontTx/>
              <a:buChar char="•"/>
            </a:pPr>
            <a:r>
              <a:rPr lang="en-US" sz="1000" b="1" i="1" smtClean="0"/>
              <a:t>OSHA defines a “Demand respirator” as</a:t>
            </a:r>
            <a:r>
              <a:rPr lang="en-US" sz="1000" smtClean="0"/>
              <a:t> an atmosphere-supplying respirator that admits breathing air to the facepiece only when a negative pressure is created inside the facepiece by inhalation. (can be found in 29 CFR Part 1910) </a:t>
            </a:r>
          </a:p>
          <a:p>
            <a:pPr marL="406400" indent="-406400" eaLnBrk="1" hangingPunct="1">
              <a:lnSpc>
                <a:spcPct val="80000"/>
              </a:lnSpc>
              <a:buFontTx/>
              <a:buChar char="•"/>
            </a:pPr>
            <a:r>
              <a:rPr lang="en-US" sz="1000" smtClean="0"/>
              <a:t>A self-contained breathing apparatus that operates in the demand mode must be fitted to the handler using a Quantitative Fit Test; however, these respirators are not likely to be used by pesticide handlers.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9596A533-76D0-4394-84E0-CB12BA699987}" type="slidenum">
              <a:rPr lang="en-US" smtClean="0"/>
              <a:pPr/>
              <a:t>2</a:t>
            </a:fld>
            <a:endParaRPr lang="en-US" smtClean="0"/>
          </a:p>
        </p:txBody>
      </p:sp>
      <p:sp>
        <p:nvSpPr>
          <p:cNvPr id="2150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53" tIns="46576" rIns="93153" bIns="46576" anchor="b"/>
          <a:lstStyle/>
          <a:p>
            <a:pPr algn="r"/>
            <a:fld id="{17D2C66E-67A9-43E4-A0BC-E94939BEAA0D}" type="slidenum">
              <a:rPr lang="en-US" sz="1200"/>
              <a:pPr algn="r"/>
              <a:t>2</a:t>
            </a:fld>
            <a:endParaRPr lang="en-US" sz="1200"/>
          </a:p>
        </p:txBody>
      </p:sp>
      <p:sp>
        <p:nvSpPr>
          <p:cNvPr id="21507"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6" tIns="46574" rIns="93146" bIns="46574" anchor="b"/>
          <a:lstStyle/>
          <a:p>
            <a:pPr algn="r"/>
            <a:fld id="{C140CB7E-DE26-4AE7-A7A2-35C4F98CC7BA}" type="slidenum">
              <a:rPr lang="en-US" sz="1200"/>
              <a:pPr algn="r"/>
              <a:t>2</a:t>
            </a:fld>
            <a:endParaRPr lang="en-US" sz="1200"/>
          </a:p>
        </p:txBody>
      </p:sp>
      <p:sp>
        <p:nvSpPr>
          <p:cNvPr id="21508" name="Rectangle 2"/>
          <p:cNvSpPr>
            <a:spLocks noGrp="1" noRot="1" noChangeAspect="1" noChangeArrowheads="1" noTextEdit="1"/>
          </p:cNvSpPr>
          <p:nvPr>
            <p:ph type="sldImg"/>
          </p:nvPr>
        </p:nvSpPr>
        <p:spPr>
          <a:xfrm>
            <a:off x="1182688" y="700088"/>
            <a:ext cx="4648200" cy="3486150"/>
          </a:xfrm>
          <a:ln/>
        </p:spPr>
      </p:sp>
      <p:sp>
        <p:nvSpPr>
          <p:cNvPr id="21509" name="Rectangle 3"/>
          <p:cNvSpPr>
            <a:spLocks noGrp="1" noChangeArrowheads="1"/>
          </p:cNvSpPr>
          <p:nvPr>
            <p:ph type="body" idx="1"/>
          </p:nvPr>
        </p:nvSpPr>
        <p:spPr>
          <a:xfrm>
            <a:off x="700088" y="4414838"/>
            <a:ext cx="5610225" cy="4181475"/>
          </a:xfrm>
          <a:noFill/>
          <a:ln/>
        </p:spPr>
        <p:txBody>
          <a:bodyPr lIns="93146" tIns="46574" rIns="93146" bIns="46574"/>
          <a:lstStyle/>
          <a:p>
            <a:pPr eaLnBrk="1" hangingPunct="1"/>
            <a:r>
              <a:rPr lang="en-US" smtClean="0"/>
              <a:t>The chemicals included in the soil fumigant group review are listed on the slide.</a:t>
            </a:r>
          </a:p>
          <a:p>
            <a:pPr eaLnBrk="1" hangingPunct="1"/>
            <a:endParaRPr lang="en-US" smtClean="0"/>
          </a:p>
          <a:p>
            <a:pPr eaLnBrk="1" hangingPunct="1"/>
            <a:r>
              <a:rPr lang="en-US" smtClean="0"/>
              <a:t>This was the first time EPA conducted a comprehensive re-evaluation of these soil fumigants.</a:t>
            </a:r>
          </a:p>
          <a:p>
            <a:pPr eaLnBrk="1" hangingPunct="1"/>
            <a:r>
              <a:rPr lang="en-US" smtClean="0"/>
              <a:t>Some of the products had very old registrations, and soil fumigant products were among the last chemicals to go through reregistration.</a:t>
            </a:r>
          </a:p>
          <a:p>
            <a:pPr eaLnBrk="1" hangingPunct="1"/>
            <a:r>
              <a:rPr lang="en-US" smtClean="0"/>
              <a:t>Residential bystander along with worker concerns were identified in the science review; Module 3 provides more details about the risks.</a:t>
            </a:r>
          </a:p>
          <a:p>
            <a:pPr eaLnBrk="1" hangingPunct="1"/>
            <a:endParaRPr lang="en-US" smtClean="0"/>
          </a:p>
          <a:p>
            <a:pPr eaLnBrk="1" hangingPunct="1">
              <a:buFontTx/>
              <a:buChar char="-"/>
            </a:pPr>
            <a:r>
              <a:rPr lang="en-US" smtClean="0"/>
              <a:t>*1,3-Dichloropropene completed reregistration in 1998</a:t>
            </a:r>
          </a:p>
          <a:p>
            <a:pPr eaLnBrk="1" hangingPunct="1">
              <a:buFontTx/>
              <a:buChar char="-"/>
            </a:pPr>
            <a:r>
              <a:rPr lang="en-US" smtClean="0"/>
              <a:t>*Iodomethane was registered in 2007</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C9B6CEEB-23C0-41D3-BA39-F9AB47FE14B5}" type="slidenum">
              <a:rPr lang="en-US" smtClean="0"/>
              <a:pPr/>
              <a:t>28</a:t>
            </a:fld>
            <a:endParaRPr lang="en-US" smtClean="0"/>
          </a:p>
        </p:txBody>
      </p:sp>
      <p:sp>
        <p:nvSpPr>
          <p:cNvPr id="156674" name="Rectangle 2"/>
          <p:cNvSpPr>
            <a:spLocks noGrp="1" noRot="1" noChangeAspect="1" noChangeArrowheads="1" noTextEdit="1"/>
          </p:cNvSpPr>
          <p:nvPr>
            <p:ph type="sldImg"/>
          </p:nvPr>
        </p:nvSpPr>
        <p:spPr>
          <a:xfrm>
            <a:off x="1181100" y="698500"/>
            <a:ext cx="4648200" cy="3486150"/>
          </a:xfrm>
          <a:ln/>
        </p:spPr>
      </p:sp>
      <p:sp>
        <p:nvSpPr>
          <p:cNvPr id="156675" name="Rectangle 3"/>
          <p:cNvSpPr>
            <a:spLocks noGrp="1" noChangeArrowheads="1"/>
          </p:cNvSpPr>
          <p:nvPr>
            <p:ph type="body" idx="1"/>
          </p:nvPr>
        </p:nvSpPr>
        <p:spPr>
          <a:xfrm>
            <a:off x="700088" y="4414838"/>
            <a:ext cx="5610225" cy="4183062"/>
          </a:xfrm>
          <a:noFill/>
          <a:ln/>
        </p:spPr>
        <p:txBody>
          <a:bodyPr/>
          <a:lstStyle/>
          <a:p>
            <a:pPr eaLnBrk="1" hangingPunct="1">
              <a:spcAft>
                <a:spcPct val="25000"/>
              </a:spcAft>
              <a:buFontTx/>
              <a:buChar char="•"/>
            </a:pPr>
            <a:r>
              <a:rPr lang="en-US" smtClean="0"/>
              <a:t>This section of the module focuses on new tarp perforation and removal requirements.  These requirements are based on risk concerns that handlers are being exposed to high concentrations when they are perforating and removing tarps.  And while not all soil fumigant applications involve the use of tarps, for the applications that use tarps there are some new requirements.</a:t>
            </a:r>
          </a:p>
          <a:p>
            <a:pPr eaLnBrk="1" hangingPunct="1">
              <a:spcAft>
                <a:spcPct val="25000"/>
              </a:spcAft>
              <a:buFontTx/>
              <a:buChar char="•"/>
            </a:pPr>
            <a:r>
              <a:rPr lang="en-US" smtClean="0"/>
              <a:t>New labels will require that tarps remain on the field for at least 5 days after the application is complete – whereas “old” labels allow tarps to be perforated and removed 48 hours after the application is complete.</a:t>
            </a:r>
          </a:p>
          <a:p>
            <a:pPr eaLnBrk="1" hangingPunct="1">
              <a:spcAft>
                <a:spcPct val="25000"/>
              </a:spcAft>
              <a:buFontTx/>
              <a:buChar char="•"/>
            </a:pPr>
            <a:r>
              <a:rPr lang="en-US" smtClean="0"/>
              <a:t>In addition to the new tarp perforation requirement, tarp removal cannot begin until at least 2 hours after tarp perforation is complete.  This is to ensure that any remaining fumigant dissipates before tarps are removed.</a:t>
            </a:r>
          </a:p>
          <a:p>
            <a:pPr eaLnBrk="1" hangingPunct="1">
              <a:spcAft>
                <a:spcPct val="25000"/>
              </a:spcAft>
              <a:buFontTx/>
              <a:buChar char="•"/>
            </a:pPr>
            <a:r>
              <a:rPr lang="en-US" smtClean="0"/>
              <a:t>If tarps are</a:t>
            </a:r>
            <a:r>
              <a:rPr lang="en-US" b="1" u="sng" smtClean="0"/>
              <a:t> not</a:t>
            </a:r>
            <a:r>
              <a:rPr lang="en-US" smtClean="0"/>
              <a:t> removed after perforation, planting can occur either </a:t>
            </a:r>
          </a:p>
          <a:p>
            <a:pPr lvl="2" eaLnBrk="1" hangingPunct="1">
              <a:spcAft>
                <a:spcPct val="25000"/>
              </a:spcAft>
              <a:buFontTx/>
              <a:buChar char="•"/>
            </a:pPr>
            <a:r>
              <a:rPr lang="en-US" smtClean="0"/>
              <a:t>48 hours after perforation is complete, or </a:t>
            </a:r>
          </a:p>
          <a:p>
            <a:pPr lvl="2" eaLnBrk="1" hangingPunct="1">
              <a:spcAft>
                <a:spcPct val="25000"/>
              </a:spcAft>
              <a:buFontTx/>
              <a:buChar char="•"/>
            </a:pPr>
            <a:r>
              <a:rPr lang="en-US" smtClean="0"/>
              <a:t>If tarps are perforated more than 14 days after the application, planting can occur at the same time tarps are perforated.</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76F73C32-0DA9-4039-9199-31152237769C}" type="slidenum">
              <a:rPr lang="en-US" smtClean="0"/>
              <a:pPr/>
              <a:t>29</a:t>
            </a:fld>
            <a:endParaRPr lang="en-US" smtClean="0"/>
          </a:p>
        </p:txBody>
      </p:sp>
      <p:sp>
        <p:nvSpPr>
          <p:cNvPr id="158722" name="Rectangle 2"/>
          <p:cNvSpPr>
            <a:spLocks noGrp="1" noRot="1" noChangeAspect="1" noChangeArrowheads="1" noTextEdit="1"/>
          </p:cNvSpPr>
          <p:nvPr>
            <p:ph type="sldImg"/>
          </p:nvPr>
        </p:nvSpPr>
        <p:spPr>
          <a:xfrm>
            <a:off x="1181100" y="698500"/>
            <a:ext cx="4648200" cy="3486150"/>
          </a:xfrm>
          <a:ln/>
        </p:spPr>
      </p:sp>
      <p:sp>
        <p:nvSpPr>
          <p:cNvPr id="158723" name="Rectangle 3"/>
          <p:cNvSpPr>
            <a:spLocks noGrp="1" noChangeArrowheads="1"/>
          </p:cNvSpPr>
          <p:nvPr>
            <p:ph type="body" idx="1"/>
          </p:nvPr>
        </p:nvSpPr>
        <p:spPr>
          <a:xfrm>
            <a:off x="700088" y="4414838"/>
            <a:ext cx="5610225" cy="4183062"/>
          </a:xfrm>
          <a:noFill/>
          <a:ln/>
        </p:spPr>
        <p:txBody>
          <a:bodyPr/>
          <a:lstStyle/>
          <a:p>
            <a:pPr eaLnBrk="1" hangingPunct="1">
              <a:lnSpc>
                <a:spcPct val="90000"/>
              </a:lnSpc>
              <a:buFontTx/>
              <a:buChar char="•"/>
            </a:pPr>
            <a:r>
              <a:rPr lang="en-US" sz="900" smtClean="0"/>
              <a:t>For broadcast applications, there are additional specific perforation requirements. </a:t>
            </a:r>
          </a:p>
          <a:p>
            <a:pPr eaLnBrk="1" hangingPunct="1">
              <a:lnSpc>
                <a:spcPct val="90000"/>
              </a:lnSpc>
              <a:buFontTx/>
              <a:buChar char="•"/>
            </a:pPr>
            <a:r>
              <a:rPr lang="en-US" sz="900" smtClean="0"/>
              <a:t>Each tarp panel must be perforated.</a:t>
            </a:r>
          </a:p>
          <a:p>
            <a:pPr eaLnBrk="1" hangingPunct="1">
              <a:lnSpc>
                <a:spcPct val="90000"/>
              </a:lnSpc>
              <a:buFontTx/>
              <a:buChar char="•"/>
            </a:pPr>
            <a:r>
              <a:rPr lang="en-US" sz="900" smtClean="0"/>
              <a:t>Perforation must be completed before noon, and </a:t>
            </a:r>
          </a:p>
          <a:p>
            <a:pPr eaLnBrk="1" hangingPunct="1">
              <a:lnSpc>
                <a:spcPct val="90000"/>
              </a:lnSpc>
              <a:buFontTx/>
              <a:buChar char="•"/>
            </a:pPr>
            <a:r>
              <a:rPr lang="en-US" sz="900" smtClean="0"/>
              <a:t>Tarps must not be perforated if rainfall is expected within 12 hours </a:t>
            </a:r>
          </a:p>
          <a:p>
            <a:pPr eaLnBrk="1" hangingPunct="1">
              <a:lnSpc>
                <a:spcPct val="90000"/>
              </a:lnSpc>
              <a:buFontTx/>
              <a:buChar char="•"/>
            </a:pPr>
            <a:r>
              <a:rPr lang="en-US" sz="900" smtClean="0"/>
              <a:t>Both of these last two requirements are on labels to address the potential of fumigants reaching the groundwater.  </a:t>
            </a:r>
          </a:p>
          <a:p>
            <a:pPr eaLnBrk="1" hangingPunct="1">
              <a:lnSpc>
                <a:spcPct val="90000"/>
              </a:lnSpc>
              <a:buFontTx/>
              <a:buChar char="•"/>
            </a:pPr>
            <a:endParaRPr lang="en-US" sz="900" smtClean="0"/>
          </a:p>
          <a:p>
            <a:pPr eaLnBrk="1" hangingPunct="1">
              <a:lnSpc>
                <a:spcPct val="90000"/>
              </a:lnSpc>
            </a:pPr>
            <a:endParaRPr lang="en-US" sz="900" smtClean="0"/>
          </a:p>
          <a:p>
            <a:pPr eaLnBrk="1" hangingPunct="1">
              <a:lnSpc>
                <a:spcPct val="90000"/>
              </a:lnSpc>
            </a:pPr>
            <a:r>
              <a:rPr lang="en-US" sz="900" b="1" u="sng" smtClean="0"/>
              <a:t>If Questions:</a:t>
            </a:r>
          </a:p>
          <a:p>
            <a:pPr eaLnBrk="1" hangingPunct="1">
              <a:lnSpc>
                <a:spcPct val="90000"/>
              </a:lnSpc>
              <a:buFontTx/>
              <a:buChar char="•"/>
            </a:pPr>
            <a:r>
              <a:rPr lang="en-US" sz="900" smtClean="0"/>
              <a:t>When the temperature lowers in the late afternoon and evening, the fumigant that remains under the perforated tarp cannot dissipate as well, and rainfall may cause it to leach into ground water.  For raised bed applications, rainfall is not a factor since planting occurs with the tarp in place and perforation and/or tarp removal occurs after the fumigant has dissipated.</a:t>
            </a:r>
            <a:endParaRPr lang="en-US" sz="900" u="sng" smtClean="0"/>
          </a:p>
          <a:p>
            <a:pPr eaLnBrk="1" hangingPunct="1">
              <a:lnSpc>
                <a:spcPct val="90000"/>
              </a:lnSpc>
            </a:pPr>
            <a:r>
              <a:rPr lang="en-US" sz="900" u="sng" smtClean="0"/>
              <a:t>Additional notes:</a:t>
            </a:r>
          </a:p>
          <a:p>
            <a:pPr eaLnBrk="1" hangingPunct="1">
              <a:lnSpc>
                <a:spcPct val="90000"/>
              </a:lnSpc>
              <a:spcAft>
                <a:spcPct val="25000"/>
              </a:spcAft>
              <a:buFontTx/>
              <a:buChar char="•"/>
            </a:pPr>
            <a:r>
              <a:rPr lang="en-US" sz="900" smtClean="0"/>
              <a:t>Some commenters suggested that every 1-3 tarp panels should be cut based on the professional judgment of the handler. </a:t>
            </a:r>
          </a:p>
          <a:p>
            <a:pPr eaLnBrk="1" hangingPunct="1">
              <a:lnSpc>
                <a:spcPct val="90000"/>
              </a:lnSpc>
              <a:spcAft>
                <a:spcPct val="25000"/>
              </a:spcAft>
              <a:buFontTx/>
              <a:buChar char="•"/>
            </a:pPr>
            <a:r>
              <a:rPr lang="en-US" sz="900" smtClean="0"/>
              <a:t>The Agency believes cutting every panel allows the fumigant trapped beneath each panel to off-gas before the tarp is removed.  If each panel is not cut, it is unlikely that off-gassing can happen, which is necessary before handlers remove the tarps.  The Agency understands that the main concern for not cutting every panel is that there is a potential for tarps to blow off.  Therefore, EPA shortened the period of time that handlers have to wait between perforation and removal from 24 hrs to 2 hrs.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1F0C101C-A7DC-4BE7-BA28-4A4DCEF6D996}" type="slidenum">
              <a:rPr lang="en-US" smtClean="0"/>
              <a:pPr/>
              <a:t>30</a:t>
            </a:fld>
            <a:endParaRPr lang="en-US" smtClean="0"/>
          </a:p>
        </p:txBody>
      </p:sp>
      <p:sp>
        <p:nvSpPr>
          <p:cNvPr id="160770" name="Rectangle 2"/>
          <p:cNvSpPr>
            <a:spLocks noGrp="1" noRot="1" noChangeAspect="1" noChangeArrowheads="1" noTextEdit="1"/>
          </p:cNvSpPr>
          <p:nvPr>
            <p:ph type="sldImg"/>
          </p:nvPr>
        </p:nvSpPr>
        <p:spPr>
          <a:xfrm>
            <a:off x="1181100" y="698500"/>
            <a:ext cx="4648200" cy="3486150"/>
          </a:xfrm>
          <a:ln/>
        </p:spPr>
      </p:sp>
      <p:sp>
        <p:nvSpPr>
          <p:cNvPr id="160771" name="Rectangle 3"/>
          <p:cNvSpPr>
            <a:spLocks noGrp="1" noChangeArrowheads="1"/>
          </p:cNvSpPr>
          <p:nvPr>
            <p:ph type="body" idx="1"/>
          </p:nvPr>
        </p:nvSpPr>
        <p:spPr>
          <a:xfrm>
            <a:off x="700088" y="4414838"/>
            <a:ext cx="5610225" cy="4183062"/>
          </a:xfrm>
          <a:noFill/>
          <a:ln/>
        </p:spPr>
        <p:txBody>
          <a:bodyPr/>
          <a:lstStyle/>
          <a:p>
            <a:pPr marL="231775" indent="-231775" eaLnBrk="1" hangingPunct="1">
              <a:buFontTx/>
              <a:buChar char="•"/>
            </a:pPr>
            <a:r>
              <a:rPr lang="en-US" sz="1400" smtClean="0"/>
              <a:t>This slide covers some exceptions to the perforation and removal requirements for two particular situations: </a:t>
            </a:r>
          </a:p>
          <a:p>
            <a:pPr marL="231775" indent="-231775" eaLnBrk="1" hangingPunct="1">
              <a:buFontTx/>
              <a:buAutoNum type="arabicParenBoth"/>
            </a:pPr>
            <a:r>
              <a:rPr lang="en-US" sz="1400" smtClean="0"/>
              <a:t> for </a:t>
            </a:r>
            <a:r>
              <a:rPr lang="en-US" sz="1400" b="1" u="sng" smtClean="0"/>
              <a:t>early removal of tarps</a:t>
            </a:r>
            <a:r>
              <a:rPr lang="en-US" sz="1400" smtClean="0"/>
              <a:t> used in broadcast applications if a weather condition exists, such as high wind, hail and storms, that may  compromise the integrity of the tarp and the tarp poses a safety hazard, and </a:t>
            </a:r>
          </a:p>
          <a:p>
            <a:pPr marL="231775" indent="-231775" eaLnBrk="1" hangingPunct="1"/>
            <a:r>
              <a:rPr lang="en-US" sz="1400" smtClean="0"/>
              <a:t>(2) for </a:t>
            </a:r>
            <a:r>
              <a:rPr lang="en-US" sz="1400" b="1" smtClean="0"/>
              <a:t>early perforation of tarps</a:t>
            </a:r>
            <a:r>
              <a:rPr lang="en-US" sz="1400" smtClean="0"/>
              <a:t> for flood prevention activities.  In this situation, the tarp must be retucked and packed after the soil is removed.</a:t>
            </a:r>
          </a:p>
          <a:p>
            <a:pPr marL="231775" indent="-231775" eaLnBrk="1" hangingPunct="1"/>
            <a:endParaRPr lang="en-US" sz="1400" smtClean="0"/>
          </a:p>
          <a:p>
            <a:pPr marL="231775" indent="-231775" eaLnBrk="1" hangingPunct="1">
              <a:buFontTx/>
              <a:buChar char="•"/>
            </a:pPr>
            <a:r>
              <a:rPr lang="en-US" sz="1400" smtClean="0"/>
              <a:t>Both exceptions were included based on comments from growers and applicators.</a:t>
            </a:r>
          </a:p>
          <a:p>
            <a:pPr marL="231775" indent="-231775" eaLnBrk="1" hangingPunct="1"/>
            <a:endParaRPr lang="en-US" sz="1000" u="sng"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r>
              <a:rPr lang="en-US" smtClean="0"/>
              <a:t>This slide provides a quick overview of the 4 scenarios.  </a:t>
            </a:r>
          </a:p>
          <a:p>
            <a:endParaRPr lang="en-US" smtClean="0"/>
          </a:p>
          <a:p>
            <a:r>
              <a:rPr lang="en-US" smtClean="0"/>
              <a:t>The main things to keep in mind when figuring out the entry restricted period are</a:t>
            </a:r>
          </a:p>
          <a:p>
            <a:pPr>
              <a:buFontTx/>
              <a:buChar char="•"/>
            </a:pPr>
            <a:r>
              <a:rPr lang="en-US" smtClean="0"/>
              <a:t>Is the application tarped?</a:t>
            </a:r>
          </a:p>
          <a:p>
            <a:pPr>
              <a:buFontTx/>
              <a:buChar char="•"/>
            </a:pPr>
            <a:r>
              <a:rPr lang="en-US" smtClean="0"/>
              <a:t>If yes, when will tarps be perforated and removed?</a:t>
            </a:r>
          </a:p>
          <a:p>
            <a:pPr>
              <a:buFontTx/>
              <a:buChar char="•"/>
            </a:pPr>
            <a:endParaRPr lang="en-US" smtClean="0"/>
          </a:p>
          <a:p>
            <a:r>
              <a:rPr lang="en-US" smtClean="0"/>
              <a:t>(Go through each scenario on the slide)</a:t>
            </a:r>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181100" y="698500"/>
            <a:ext cx="4648200" cy="3486150"/>
          </a:xfrm>
          <a:ln/>
        </p:spPr>
      </p:sp>
      <p:sp>
        <p:nvSpPr>
          <p:cNvPr id="164866" name="Rectangle 3"/>
          <p:cNvSpPr>
            <a:spLocks noGrp="1" noChangeArrowheads="1"/>
          </p:cNvSpPr>
          <p:nvPr>
            <p:ph type="body" idx="1"/>
          </p:nvPr>
        </p:nvSpPr>
        <p:spPr>
          <a:xfrm>
            <a:off x="700088" y="4414838"/>
            <a:ext cx="5610225" cy="4183062"/>
          </a:xfrm>
          <a:noFill/>
          <a:ln/>
        </p:spPr>
        <p:txBody>
          <a:bodyPr/>
          <a:lstStyle/>
          <a:p>
            <a:r>
              <a:rPr lang="en-US" smtClean="0"/>
              <a:t>In this slide, and in the next group of slides, I will go over different examples of entry restricted periods for untarped and tarped application scenarios.   </a:t>
            </a:r>
          </a:p>
          <a:p>
            <a:endParaRPr lang="en-US" smtClean="0"/>
          </a:p>
          <a:p>
            <a:r>
              <a:rPr lang="en-US" smtClean="0"/>
              <a:t>As I mentioned, the entry restricted period varies depending on the application method</a:t>
            </a:r>
          </a:p>
          <a:p>
            <a:r>
              <a:rPr lang="en-US" smtClean="0"/>
              <a:t>For untarped applications, the entry restricted period is in effect until 5 days after the application is complete.  This means that during the application and the 5 days after the application, properly equipped handlers trained per the Worker Protection Standard </a:t>
            </a:r>
            <a:r>
              <a:rPr lang="en-US" u="sng" smtClean="0"/>
              <a:t>can enter</a:t>
            </a:r>
            <a:r>
              <a:rPr lang="en-US" smtClean="0"/>
              <a:t> the application block.  However </a:t>
            </a:r>
            <a:r>
              <a:rPr lang="en-US" u="sng" smtClean="0"/>
              <a:t>other workers are prohibited</a:t>
            </a:r>
            <a:r>
              <a:rPr lang="en-US" smtClean="0"/>
              <a:t> from entering the application block during this time. </a:t>
            </a:r>
          </a:p>
          <a:p>
            <a:endParaRPr lang="en-US" u="sng" smtClean="0"/>
          </a:p>
          <a:p>
            <a:r>
              <a:rPr lang="en-US" u="sng" smtClean="0"/>
              <a:t>On the label, it would say:</a:t>
            </a:r>
          </a:p>
          <a:p>
            <a:r>
              <a:rPr lang="en-US" smtClean="0"/>
              <a:t>Entry (including early entry that would otherwise be permitted under the WPS) by any person—other than a correctly trained and PPE-equipped handler who is performing a handling task—is prohibited from the start of the application until:</a:t>
            </a:r>
          </a:p>
          <a:p>
            <a:r>
              <a:rPr lang="en-US" smtClean="0"/>
              <a:t>• 5 days (120 hours) after application has ended for untarped applications,</a:t>
            </a:r>
          </a:p>
          <a:p>
            <a:endParaRPr lang="en-US" smtClean="0"/>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xfrm>
            <a:off x="1181100" y="698500"/>
            <a:ext cx="4648200" cy="3486150"/>
          </a:xfrm>
          <a:ln/>
        </p:spPr>
      </p:sp>
      <p:sp>
        <p:nvSpPr>
          <p:cNvPr id="166914" name="Rectangle 3"/>
          <p:cNvSpPr>
            <a:spLocks noGrp="1" noChangeArrowheads="1"/>
          </p:cNvSpPr>
          <p:nvPr>
            <p:ph type="body" idx="1"/>
          </p:nvPr>
        </p:nvSpPr>
        <p:spPr>
          <a:xfrm>
            <a:off x="700088" y="4414838"/>
            <a:ext cx="5610225" cy="4183062"/>
          </a:xfrm>
          <a:noFill/>
          <a:ln/>
        </p:spPr>
        <p:txBody>
          <a:bodyPr/>
          <a:lstStyle/>
          <a:p>
            <a:r>
              <a:rPr lang="en-US" smtClean="0"/>
              <a:t>Now let’s move onto Scenario 2.  As previously mentioned, for tarped applications, the entry restricted period varies based on when tarps are perforated and removed.</a:t>
            </a:r>
          </a:p>
          <a:p>
            <a:r>
              <a:rPr lang="en-US" smtClean="0"/>
              <a:t>For example, if tarps are both perforated and removed less than 14 days after the application is complete, </a:t>
            </a:r>
            <a:r>
              <a:rPr lang="en-US" b="1" u="sng" smtClean="0"/>
              <a:t>other workers</a:t>
            </a:r>
            <a:r>
              <a:rPr lang="en-US" smtClean="0"/>
              <a:t> are prohibited from entering the treated area until tarp removal is complete.  </a:t>
            </a:r>
          </a:p>
          <a:p>
            <a:r>
              <a:rPr lang="en-US" smtClean="0"/>
              <a:t>This is common for tarped broadcast applications. </a:t>
            </a:r>
          </a:p>
          <a:p>
            <a:endParaRPr lang="en-US" smtClean="0"/>
          </a:p>
          <a:p>
            <a:r>
              <a:rPr lang="en-US" u="sng" smtClean="0"/>
              <a:t>On the label, it will say:  </a:t>
            </a:r>
          </a:p>
          <a:p>
            <a:r>
              <a:rPr lang="en-US" smtClean="0"/>
              <a:t>Entry (including early entry that would otherwise be permitted under the WPS) by any person—other than a correctly trained and PPE-equipped handler who is performing a handling task—is prohibited from the start of the application until:</a:t>
            </a:r>
          </a:p>
          <a:p>
            <a:r>
              <a:rPr lang="en-US" smtClean="0"/>
              <a:t>• After tarps are perforated and removed if tarp removal is completed less than 14 days after application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xfrm>
            <a:off x="1181100" y="698500"/>
            <a:ext cx="4648200" cy="3486150"/>
          </a:xfrm>
          <a:ln/>
        </p:spPr>
      </p:sp>
      <p:sp>
        <p:nvSpPr>
          <p:cNvPr id="168962" name="Rectangle 3"/>
          <p:cNvSpPr>
            <a:spLocks noGrp="1" noChangeArrowheads="1"/>
          </p:cNvSpPr>
          <p:nvPr>
            <p:ph type="body" idx="1"/>
          </p:nvPr>
        </p:nvSpPr>
        <p:spPr>
          <a:xfrm>
            <a:off x="700088" y="4414838"/>
            <a:ext cx="5610225" cy="4183062"/>
          </a:xfrm>
          <a:noFill/>
          <a:ln/>
        </p:spPr>
        <p:txBody>
          <a:bodyPr/>
          <a:lstStyle/>
          <a:p>
            <a:r>
              <a:rPr lang="en-US" smtClean="0"/>
              <a:t>This slide depicts the third entry restricted period scenario. </a:t>
            </a:r>
          </a:p>
          <a:p>
            <a:endParaRPr lang="en-US" smtClean="0"/>
          </a:p>
          <a:p>
            <a:r>
              <a:rPr lang="en-US" smtClean="0"/>
              <a:t>In this case, if tarps are perforated before 14 days after the application ends, and the tarps are not removed for at least 14 days after the application, </a:t>
            </a:r>
            <a:r>
              <a:rPr lang="en-US" b="1" u="sng" smtClean="0"/>
              <a:t>other workers</a:t>
            </a:r>
            <a:r>
              <a:rPr lang="en-US" smtClean="0"/>
              <a:t> are prohibited from entering the application block for 48 hours after the tarps are perforated. </a:t>
            </a:r>
          </a:p>
          <a:p>
            <a:r>
              <a:rPr lang="en-US" smtClean="0"/>
              <a:t>This would be common for tarped bedded applications where the grower wants to plant as early as possible. </a:t>
            </a:r>
          </a:p>
          <a:p>
            <a:endParaRPr lang="en-US" smtClean="0"/>
          </a:p>
          <a:p>
            <a:r>
              <a:rPr lang="en-US" u="sng" smtClean="0"/>
              <a:t>The label would say:</a:t>
            </a:r>
          </a:p>
          <a:p>
            <a:r>
              <a:rPr lang="en-US" smtClean="0"/>
              <a:t>Entry (including early entry that would otherwise be permitted under the Worker Protection Standard) by any person—other than a correctly trained and PPE-equipped handler who is performing a handling task—is prohibited from the start of the application until:</a:t>
            </a:r>
          </a:p>
          <a:p>
            <a:pPr>
              <a:buFontTx/>
              <a:buChar char="•"/>
            </a:pPr>
            <a:r>
              <a:rPr lang="en-US" smtClean="0"/>
              <a:t>48 hours after tarp perforation is complete if tarps will not be removed for at least 14 days following the application</a:t>
            </a:r>
          </a:p>
          <a:p>
            <a:pPr>
              <a:buFontTx/>
              <a:buChar char="•"/>
            </a:pPr>
            <a:endParaRPr lang="en-US" smtClean="0"/>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xfrm>
            <a:off x="1181100" y="698500"/>
            <a:ext cx="4648200" cy="3486150"/>
          </a:xfrm>
          <a:ln/>
        </p:spPr>
      </p:sp>
      <p:sp>
        <p:nvSpPr>
          <p:cNvPr id="171010" name="Rectangle 3"/>
          <p:cNvSpPr>
            <a:spLocks noGrp="1" noChangeArrowheads="1"/>
          </p:cNvSpPr>
          <p:nvPr>
            <p:ph type="body" idx="1"/>
          </p:nvPr>
        </p:nvSpPr>
        <p:spPr>
          <a:xfrm>
            <a:off x="700088" y="4414838"/>
            <a:ext cx="5610225" cy="4183062"/>
          </a:xfrm>
          <a:noFill/>
          <a:ln/>
        </p:spPr>
        <p:txBody>
          <a:bodyPr/>
          <a:lstStyle/>
          <a:p>
            <a:r>
              <a:rPr lang="en-US" smtClean="0"/>
              <a:t>Now we will go over the last scenario. </a:t>
            </a:r>
          </a:p>
          <a:p>
            <a:endParaRPr lang="en-US" smtClean="0"/>
          </a:p>
          <a:p>
            <a:r>
              <a:rPr lang="en-US" smtClean="0"/>
              <a:t>In this case, if tarps are perforated and removed at least 14 days after the application, </a:t>
            </a:r>
            <a:r>
              <a:rPr lang="en-US" b="1" u="sng" smtClean="0"/>
              <a:t>other workers</a:t>
            </a:r>
            <a:r>
              <a:rPr lang="en-US" smtClean="0"/>
              <a:t> are prohibited from entering the application block for 5 days after the application.</a:t>
            </a:r>
          </a:p>
          <a:p>
            <a:r>
              <a:rPr lang="en-US" smtClean="0"/>
              <a:t>This is common for tarped bedded application where there is no rush to plant, and perforation and planting happen at the same time. </a:t>
            </a:r>
          </a:p>
          <a:p>
            <a:endParaRPr lang="en-US" u="sng" smtClean="0"/>
          </a:p>
          <a:p>
            <a:endParaRPr lang="en-US" u="sng" smtClean="0"/>
          </a:p>
          <a:p>
            <a:r>
              <a:rPr lang="en-US" u="sng" smtClean="0"/>
              <a:t>The label would say:</a:t>
            </a:r>
          </a:p>
          <a:p>
            <a:r>
              <a:rPr lang="en-US" smtClean="0"/>
              <a:t>Entry (including early entry that would otherwise be permitted under the WPS) by any person—other than a correctly trained and PPE-equipped handler who is performing a handling task—is prohibited from the start of the application until:</a:t>
            </a:r>
          </a:p>
          <a:p>
            <a:pPr>
              <a:buFontTx/>
              <a:buChar char="•"/>
            </a:pPr>
            <a:r>
              <a:rPr lang="en-US" smtClean="0"/>
              <a:t>5 days (120 hours) after the application is complete and tarps are not perforated and removed until 14 days after the application is complete. </a:t>
            </a:r>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p>
            <a:fld id="{EE8A8098-2784-40AD-AFAF-BCED0078029B}" type="slidenum">
              <a:rPr lang="en-US" smtClean="0"/>
              <a:pPr/>
              <a:t>36</a:t>
            </a:fld>
            <a:endParaRPr lang="en-US" smtClean="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p>
            <a:fld id="{A28B76B6-15FA-4252-8CF4-B6AEC201118B}" type="slidenum">
              <a:rPr lang="en-US" smtClean="0"/>
              <a:pPr/>
              <a:t>37</a:t>
            </a:fld>
            <a:endParaRPr lang="en-US" smtClean="0"/>
          </a:p>
        </p:txBody>
      </p:sp>
      <p:sp>
        <p:nvSpPr>
          <p:cNvPr id="175106" name="Rectangle 2"/>
          <p:cNvSpPr>
            <a:spLocks noGrp="1" noRot="1" noChangeAspect="1" noChangeArrowheads="1" noTextEdit="1"/>
          </p:cNvSpPr>
          <p:nvPr>
            <p:ph type="sldImg"/>
          </p:nvPr>
        </p:nvSpPr>
        <p:spPr>
          <a:xfrm>
            <a:off x="1181100" y="698500"/>
            <a:ext cx="4648200" cy="3486150"/>
          </a:xfrm>
          <a:ln/>
        </p:spPr>
      </p:sp>
      <p:sp>
        <p:nvSpPr>
          <p:cNvPr id="175107" name="Rectangle 3"/>
          <p:cNvSpPr>
            <a:spLocks noGrp="1" noChangeArrowheads="1"/>
          </p:cNvSpPr>
          <p:nvPr>
            <p:ph type="body" idx="1"/>
          </p:nvPr>
        </p:nvSpPr>
        <p:spPr>
          <a:xfrm>
            <a:off x="701675" y="4416425"/>
            <a:ext cx="5607050" cy="4181475"/>
          </a:xfrm>
          <a:noFill/>
          <a:ln/>
        </p:spPr>
        <p:txBody>
          <a:bodyPr/>
          <a:lstStyle/>
          <a:p>
            <a:pPr eaLnBrk="1" hangingPunct="1"/>
            <a:r>
              <a:rPr lang="en-US" smtClean="0"/>
              <a:t>In this module, we will go over the requirements for Fumigant Management Plans and Post Application Summary Reports.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15817E-0E62-4D92-9087-2224E4118A47}" type="slidenum">
              <a:rPr lang="en-US" smtClean="0"/>
              <a:pPr/>
              <a:t>3</a:t>
            </a:fld>
            <a:endParaRPr lang="en-US" smtClean="0"/>
          </a:p>
        </p:txBody>
      </p:sp>
      <p:sp>
        <p:nvSpPr>
          <p:cNvPr id="2355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53" tIns="46576" rIns="93153" bIns="46576" anchor="b"/>
          <a:lstStyle/>
          <a:p>
            <a:pPr algn="r"/>
            <a:fld id="{D851C500-0BA0-4CCA-81E0-09BD6E4A094B}" type="slidenum">
              <a:rPr lang="en-US" sz="1200"/>
              <a:pPr algn="r"/>
              <a:t>3</a:t>
            </a:fld>
            <a:endParaRPr lang="en-US" sz="1200"/>
          </a:p>
        </p:txBody>
      </p:sp>
      <p:sp>
        <p:nvSpPr>
          <p:cNvPr id="23555"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6" tIns="46574" rIns="93146" bIns="46574" anchor="b"/>
          <a:lstStyle/>
          <a:p>
            <a:pPr algn="r"/>
            <a:fld id="{9D1401D2-7DF9-4688-86E5-714C2AA3FA39}" type="slidenum">
              <a:rPr lang="en-US" sz="1200"/>
              <a:pPr algn="r"/>
              <a:t>3</a:t>
            </a:fld>
            <a:endParaRPr lang="en-US" sz="1200"/>
          </a:p>
        </p:txBody>
      </p:sp>
      <p:sp>
        <p:nvSpPr>
          <p:cNvPr id="23556" name="Rectangle 2"/>
          <p:cNvSpPr>
            <a:spLocks noGrp="1" noRot="1" noChangeAspect="1" noChangeArrowheads="1" noTextEdit="1"/>
          </p:cNvSpPr>
          <p:nvPr>
            <p:ph type="sldImg"/>
          </p:nvPr>
        </p:nvSpPr>
        <p:spPr>
          <a:xfrm>
            <a:off x="1182688" y="700088"/>
            <a:ext cx="4648200" cy="3486150"/>
          </a:xfrm>
          <a:ln/>
        </p:spPr>
      </p:sp>
      <p:sp>
        <p:nvSpPr>
          <p:cNvPr id="23557" name="Rectangle 3"/>
          <p:cNvSpPr>
            <a:spLocks noGrp="1" noChangeArrowheads="1"/>
          </p:cNvSpPr>
          <p:nvPr>
            <p:ph type="body" idx="1"/>
          </p:nvPr>
        </p:nvSpPr>
        <p:spPr>
          <a:xfrm>
            <a:off x="700088" y="4414838"/>
            <a:ext cx="5610225" cy="4181475"/>
          </a:xfrm>
          <a:noFill/>
          <a:ln/>
        </p:spPr>
        <p:txBody>
          <a:bodyPr lIns="93146" tIns="46574" rIns="93146" bIns="46574"/>
          <a:lstStyle/>
          <a:p>
            <a:pPr eaLnBrk="1" hangingPunct="1"/>
            <a:r>
              <a:rPr lang="en-US" smtClean="0"/>
              <a:t>The goals were developed as a package.  No single mitigation measure addresses all of the risks alone.</a:t>
            </a:r>
          </a:p>
          <a:p>
            <a:pPr eaLnBrk="1" hangingPunct="1">
              <a:buFontTx/>
              <a:buChar char="-"/>
            </a:pPr>
            <a:r>
              <a:rPr lang="en-US" smtClean="0"/>
              <a:t>During the comment periods on the REDs, many people expected that buffer zones would be the answer to risk concerns.  However, it was clear to EPA that to make buffer zones protective in all situations, they would need to be very large– bigger than would be practical.</a:t>
            </a:r>
          </a:p>
          <a:p>
            <a:pPr eaLnBrk="1" hangingPunct="1">
              <a:buFontTx/>
              <a:buChar char="-"/>
            </a:pPr>
            <a:r>
              <a:rPr lang="en-US" smtClean="0"/>
              <a:t>So, based on comments, EPA adopted a package approach where all of the measures would work together to achieve safety goals while also avoiding huge buffers that would be impractical.</a:t>
            </a:r>
          </a:p>
          <a:p>
            <a:pPr eaLnBrk="1" hangingPunct="1">
              <a:buFontTx/>
              <a:buChar char="•"/>
            </a:pPr>
            <a:r>
              <a:rPr lang="en-US" smtClean="0"/>
              <a:t>The measures work together to address risks by </a:t>
            </a:r>
          </a:p>
          <a:p>
            <a:pPr eaLnBrk="1" hangingPunct="1"/>
            <a:r>
              <a:rPr lang="en-US" smtClean="0"/>
              <a:t>	- Reducing potential for direct exposure to toxic concentrations</a:t>
            </a:r>
          </a:p>
          <a:p>
            <a:pPr eaLnBrk="1" hangingPunct="1"/>
            <a:r>
              <a:rPr lang="en-US" smtClean="0"/>
              <a:t>	- Reducing likelihood of accidents and errors</a:t>
            </a:r>
          </a:p>
          <a:p>
            <a:pPr eaLnBrk="1" hangingPunct="1"/>
            <a:r>
              <a:rPr lang="en-US" smtClean="0"/>
              <a:t>	- Fostering planning and compliance, and</a:t>
            </a:r>
          </a:p>
          <a:p>
            <a:pPr eaLnBrk="1" hangingPunct="1"/>
            <a:r>
              <a:rPr lang="en-US" smtClean="0"/>
              <a:t>	- Assuring appropriate response to exposures that occur</a:t>
            </a:r>
          </a:p>
          <a:p>
            <a:pPr eaLnBrk="1" hangingPunct="1">
              <a:buFontTx/>
              <a:buChar char="-"/>
            </a:pPr>
            <a:r>
              <a:rPr lang="en-US" smtClean="0"/>
              <a:t>Regarding appropriate response, although we are confident that in the future there will be far fewer exposures, we all know sometimes things go wrong.</a:t>
            </a:r>
          </a:p>
          <a:p>
            <a:pPr eaLnBrk="1" hangingPunct="1">
              <a:buFontTx/>
              <a:buChar char="-"/>
            </a:pPr>
            <a:r>
              <a:rPr lang="en-US" smtClean="0"/>
              <a:t>When that happens, an appropriate response is critical– one that makes things better and not worse.</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p>
            <a:fld id="{73CFF9BA-24A6-4541-B567-3CC728566036}" type="slidenum">
              <a:rPr lang="en-US" smtClean="0"/>
              <a:pPr/>
              <a:t>38</a:t>
            </a:fld>
            <a:endParaRPr lang="en-US" smtClean="0"/>
          </a:p>
        </p:txBody>
      </p:sp>
      <p:sp>
        <p:nvSpPr>
          <p:cNvPr id="17715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33" tIns="46567" rIns="93133" bIns="46567" anchor="b"/>
          <a:lstStyle/>
          <a:p>
            <a:pPr algn="r"/>
            <a:fld id="{702E4EAC-B983-4788-B48B-BFAA69C55C2F}" type="slidenum">
              <a:rPr lang="en-US" sz="1300"/>
              <a:pPr algn="r"/>
              <a:t>38</a:t>
            </a:fld>
            <a:endParaRPr lang="en-US" sz="1300"/>
          </a:p>
        </p:txBody>
      </p:sp>
      <p:sp>
        <p:nvSpPr>
          <p:cNvPr id="177155"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15" tIns="46558" rIns="93115" bIns="46558" anchor="b"/>
          <a:lstStyle/>
          <a:p>
            <a:pPr algn="r"/>
            <a:fld id="{81821CB3-84EE-4B85-940B-95CF7DAF28D3}" type="slidenum">
              <a:rPr lang="en-US" sz="1300"/>
              <a:pPr algn="r"/>
              <a:t>38</a:t>
            </a:fld>
            <a:endParaRPr lang="en-US" sz="1300"/>
          </a:p>
        </p:txBody>
      </p:sp>
      <p:sp>
        <p:nvSpPr>
          <p:cNvPr id="177156" name="Rectangle 2"/>
          <p:cNvSpPr>
            <a:spLocks noGrp="1" noRot="1" noChangeAspect="1" noChangeArrowheads="1" noTextEdit="1"/>
          </p:cNvSpPr>
          <p:nvPr>
            <p:ph type="sldImg"/>
          </p:nvPr>
        </p:nvSpPr>
        <p:spPr>
          <a:xfrm>
            <a:off x="1736725" y="696913"/>
            <a:ext cx="3544888" cy="2657475"/>
          </a:xfrm>
          <a:ln/>
        </p:spPr>
      </p:sp>
      <p:sp>
        <p:nvSpPr>
          <p:cNvPr id="177157" name="Rectangle 3"/>
          <p:cNvSpPr>
            <a:spLocks noGrp="1" noChangeArrowheads="1"/>
          </p:cNvSpPr>
          <p:nvPr>
            <p:ph type="body" idx="1"/>
          </p:nvPr>
        </p:nvSpPr>
        <p:spPr>
          <a:xfrm>
            <a:off x="511175" y="3465513"/>
            <a:ext cx="5988050" cy="5500687"/>
          </a:xfrm>
          <a:noFill/>
          <a:ln/>
        </p:spPr>
        <p:txBody>
          <a:bodyPr lIns="93115" tIns="46558" rIns="93115" bIns="46558"/>
          <a:lstStyle/>
          <a:p>
            <a:pPr marL="355600" indent="-355600" eaLnBrk="1" hangingPunct="1">
              <a:buFontTx/>
              <a:buChar char="-"/>
            </a:pPr>
            <a:r>
              <a:rPr lang="en-US" smtClean="0"/>
              <a:t>Fumigation is a complex activity that is specific to each site, and many fumigant labels are long, with detailed directions and requirements for safe and effective use.</a:t>
            </a:r>
          </a:p>
          <a:p>
            <a:pPr marL="355600" indent="-355600" eaLnBrk="1" hangingPunct="1">
              <a:spcAft>
                <a:spcPct val="30000"/>
              </a:spcAft>
              <a:buFontTx/>
              <a:buChar char="-"/>
            </a:pPr>
            <a:r>
              <a:rPr lang="en-US" smtClean="0"/>
              <a:t>Nonetheless, failure to follow label requirements as well as procedures for safe use, has contributed to incidents that affected handlers, workers, and bystanders.</a:t>
            </a:r>
          </a:p>
          <a:p>
            <a:pPr marL="355600" indent="-355600" eaLnBrk="1" hangingPunct="1">
              <a:spcAft>
                <a:spcPct val="30000"/>
              </a:spcAft>
              <a:buFontTx/>
              <a:buChar char="•"/>
            </a:pPr>
            <a:r>
              <a:rPr lang="en-US" smtClean="0"/>
              <a:t>Information from incidents and complaints shows that exposures have often resulted from: </a:t>
            </a:r>
          </a:p>
          <a:p>
            <a:pPr lvl="1" eaLnBrk="1" hangingPunct="1">
              <a:spcAft>
                <a:spcPct val="30000"/>
              </a:spcAft>
              <a:buFontTx/>
              <a:buChar char="•"/>
            </a:pPr>
            <a:r>
              <a:rPr lang="en-US" smtClean="0"/>
              <a:t> Applicators not following label directions;</a:t>
            </a:r>
          </a:p>
          <a:p>
            <a:pPr lvl="1" eaLnBrk="1" hangingPunct="1">
              <a:spcAft>
                <a:spcPct val="30000"/>
              </a:spcAft>
              <a:buFontTx/>
              <a:buChar char="•"/>
            </a:pPr>
            <a:r>
              <a:rPr lang="en-US" smtClean="0"/>
              <a:t> A lack of safety planning before applying the fumigant; and </a:t>
            </a:r>
          </a:p>
          <a:p>
            <a:pPr lvl="1" eaLnBrk="1" hangingPunct="1">
              <a:spcAft>
                <a:spcPct val="30000"/>
              </a:spcAft>
              <a:buFontTx/>
              <a:buChar char="•"/>
            </a:pPr>
            <a:r>
              <a:rPr lang="en-US" smtClean="0"/>
              <a:t> Uncertainty on how to respond to a problem.</a:t>
            </a:r>
          </a:p>
          <a:p>
            <a:pPr marL="355600" indent="-355600" eaLnBrk="1" hangingPunct="1">
              <a:spcAft>
                <a:spcPct val="30000"/>
              </a:spcAft>
              <a:buFontTx/>
              <a:buChar char="•"/>
            </a:pPr>
            <a:r>
              <a:rPr lang="en-US" smtClean="0"/>
              <a:t>Studies have shown that, in general, written plans for carrying out complex procedures help reduce workplace accidents and injuries. As a result, such plans have become a common tenant of industrial hygiene practices. </a:t>
            </a:r>
          </a:p>
          <a:p>
            <a:pPr marL="355600" indent="-355600" eaLnBrk="1" hangingPunct="1">
              <a:spcAft>
                <a:spcPct val="30000"/>
              </a:spcAft>
              <a:buFontTx/>
              <a:buChar char="•"/>
            </a:pPr>
            <a:r>
              <a:rPr lang="en-US" smtClean="0"/>
              <a:t>Several commercial applicators, who use a large volume of soil fumigants, already use written plans to make safe and effective applications, and to have an appropriate response ready in case of an accident or emergency.</a:t>
            </a:r>
          </a:p>
          <a:p>
            <a:pPr marL="355600" indent="-355600" eaLnBrk="1" hangingPunct="1">
              <a:spcAft>
                <a:spcPct val="30000"/>
              </a:spcAft>
              <a:buFontTx/>
              <a:buChar char="•"/>
            </a:pPr>
            <a:r>
              <a:rPr lang="en-US" smtClean="0"/>
              <a:t>Fumigant product labels will require that applicators complete a site-specific written Fumigant Management Plan before making an application.  </a:t>
            </a:r>
          </a:p>
          <a:p>
            <a:pPr marL="355600" indent="-355600" eaLnBrk="1" hangingPunct="1">
              <a:spcAft>
                <a:spcPct val="30000"/>
              </a:spcAft>
              <a:buFontTx/>
              <a:buChar char="•"/>
            </a:pPr>
            <a:r>
              <a:rPr lang="en-US" smtClean="0"/>
              <a:t>The plans will help both applicators and inspectors by guiding applicators through label directions, and by helping inspectors determine that applicators are in compliance with the product label.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p>
            <a:fld id="{36B0454A-49EC-49FD-903E-9AA292B10416}" type="slidenum">
              <a:rPr lang="en-US" smtClean="0"/>
              <a:pPr/>
              <a:t>39</a:t>
            </a:fld>
            <a:endParaRPr lang="en-US" smtClean="0"/>
          </a:p>
        </p:txBody>
      </p:sp>
      <p:sp>
        <p:nvSpPr>
          <p:cNvPr id="17920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33" tIns="46567" rIns="93133" bIns="46567" anchor="b"/>
          <a:lstStyle/>
          <a:p>
            <a:pPr algn="r"/>
            <a:fld id="{1C4B1C14-7235-4471-933B-EA5088ED96FD}" type="slidenum">
              <a:rPr lang="en-US" sz="1300"/>
              <a:pPr algn="r"/>
              <a:t>39</a:t>
            </a:fld>
            <a:endParaRPr lang="en-US" sz="1300"/>
          </a:p>
        </p:txBody>
      </p:sp>
      <p:sp>
        <p:nvSpPr>
          <p:cNvPr id="179203" name="Slide Image Placeholder 1"/>
          <p:cNvSpPr>
            <a:spLocks noGrp="1" noRot="1" noChangeAspect="1" noTextEdit="1"/>
          </p:cNvSpPr>
          <p:nvPr>
            <p:ph type="sldImg"/>
          </p:nvPr>
        </p:nvSpPr>
        <p:spPr>
          <a:xfrm>
            <a:off x="1441450" y="698500"/>
            <a:ext cx="4129088" cy="3097213"/>
          </a:xfrm>
          <a:ln/>
        </p:spPr>
      </p:sp>
      <p:sp>
        <p:nvSpPr>
          <p:cNvPr id="179204" name="Notes Placeholder 2"/>
          <p:cNvSpPr>
            <a:spLocks noGrp="1"/>
          </p:cNvSpPr>
          <p:nvPr>
            <p:ph type="body" idx="1"/>
          </p:nvPr>
        </p:nvSpPr>
        <p:spPr>
          <a:xfrm>
            <a:off x="701675" y="3951288"/>
            <a:ext cx="5607050" cy="4646612"/>
          </a:xfrm>
          <a:noFill/>
          <a:ln/>
        </p:spPr>
        <p:txBody>
          <a:bodyPr lIns="93115" tIns="46558" rIns="93115" bIns="46558"/>
          <a:lstStyle/>
          <a:p>
            <a:pPr eaLnBrk="1" hangingPunct="1">
              <a:buFontTx/>
              <a:buChar char="•"/>
            </a:pPr>
            <a:r>
              <a:rPr lang="en-US" smtClean="0"/>
              <a:t>Anyone may develop the FMP, but the certified applicator in charge of the application must, before beginning the fumigation, review, sign and date it to verify that it is accurate, up-to-date and complies with the label.</a:t>
            </a:r>
          </a:p>
          <a:p>
            <a:pPr eaLnBrk="1" hangingPunct="1">
              <a:buFontTx/>
              <a:buChar char="•"/>
            </a:pPr>
            <a:r>
              <a:rPr lang="en-US" smtClean="0"/>
              <a:t>Note that FMPs do not require anything independent of the label– they only capture how the applicator is complying with label requirements and serve as a record of how they complied.</a:t>
            </a:r>
          </a:p>
          <a:p>
            <a:pPr eaLnBrk="1" hangingPunct="1">
              <a:buFontTx/>
              <a:buChar char="•"/>
            </a:pPr>
            <a:r>
              <a:rPr lang="en-US" smtClean="0"/>
              <a:t>Growers have the option of developing a farm-wide FMP.  In this case, the information that is common to all application blocks on the operation would be documented in one place, for example, in the first section of a binder.  This might include information about the applicator, owner/operator, the handlers, emergency response plans, and maybe information on the product, tarps, and application method.</a:t>
            </a:r>
          </a:p>
          <a:p>
            <a:pPr eaLnBrk="1" hangingPunct="1">
              <a:buFontTx/>
              <a:buChar char="•"/>
            </a:pPr>
            <a:r>
              <a:rPr lang="en-US" smtClean="0"/>
              <a:t>Then the information that is unique to each separate application block would be captured in different sections.  This would include the location and size of each application block, buffer sizes, application dates, weather and soil conditions.</a:t>
            </a:r>
          </a:p>
          <a:p>
            <a:pPr eaLnBrk="1" hangingPunct="1">
              <a:buFontTx/>
              <a:buChar char="•"/>
            </a:pPr>
            <a:r>
              <a:rPr lang="en-US" smtClean="0"/>
              <a:t>Farm-Wide FMPs are optional and may be helpful to those who operate multiple fields that are treated as separate application blocks.</a:t>
            </a:r>
          </a:p>
          <a:p>
            <a:pPr eaLnBrk="1" hangingPunct="1">
              <a:buFontTx/>
              <a:buChar char="•"/>
            </a:pPr>
            <a:r>
              <a:rPr lang="en-US" smtClean="0"/>
              <a:t>Last, but  not least, FMPs must be kept on site and made available:</a:t>
            </a:r>
          </a:p>
          <a:p>
            <a:pPr marL="755650" lvl="1" indent="-290513" eaLnBrk="1" hangingPunct="1">
              <a:buFontTx/>
              <a:buChar char="•"/>
            </a:pPr>
            <a:r>
              <a:rPr lang="en-US" smtClean="0"/>
              <a:t>For viewing by handlers involved in the fumigation;</a:t>
            </a:r>
          </a:p>
          <a:p>
            <a:pPr marL="755650" lvl="1" indent="-290513" eaLnBrk="1" hangingPunct="1">
              <a:buFontTx/>
              <a:buChar char="•"/>
            </a:pPr>
            <a:r>
              <a:rPr lang="en-US" smtClean="0"/>
              <a:t>To enforcement personnel upon request, and</a:t>
            </a:r>
          </a:p>
          <a:p>
            <a:pPr marL="755650" lvl="1" indent="-290513" eaLnBrk="1" hangingPunct="1">
              <a:buFontTx/>
              <a:buChar char="•"/>
            </a:pPr>
            <a:r>
              <a:rPr lang="en-US" smtClean="0"/>
              <a:t>Emergency responders in case of an emergency.</a:t>
            </a:r>
          </a:p>
          <a:p>
            <a:pPr eaLnBrk="1" hangingPunct="1"/>
            <a:endParaRPr lang="en-US" smtClean="0"/>
          </a:p>
        </p:txBody>
      </p:sp>
      <p:sp>
        <p:nvSpPr>
          <p:cNvPr id="179205"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3115" tIns="46558" rIns="93115" bIns="46558" anchor="b"/>
          <a:lstStyle/>
          <a:p>
            <a:pPr algn="r"/>
            <a:fld id="{BDCB28A5-4768-484C-B9F3-258EFF69FDF1}" type="slidenum">
              <a:rPr lang="en-US" sz="1300"/>
              <a:pPr algn="r"/>
              <a:t>39</a:t>
            </a:fld>
            <a:endParaRPr 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p>
            <a:fld id="{1CAF507E-7B36-466F-9575-C18E95EBA4DE}" type="slidenum">
              <a:rPr lang="en-US" smtClean="0"/>
              <a:pPr/>
              <a:t>40</a:t>
            </a:fld>
            <a:endParaRPr lang="en-US" smtClean="0"/>
          </a:p>
        </p:txBody>
      </p:sp>
      <p:sp>
        <p:nvSpPr>
          <p:cNvPr id="18125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33" tIns="46567" rIns="93133" bIns="46567" anchor="b"/>
          <a:lstStyle/>
          <a:p>
            <a:pPr algn="r"/>
            <a:fld id="{F93D0E9C-4420-44EC-8720-CF45388A057D}" type="slidenum">
              <a:rPr lang="en-US" sz="1300"/>
              <a:pPr algn="r"/>
              <a:t>40</a:t>
            </a:fld>
            <a:endParaRPr lang="en-US" sz="1300"/>
          </a:p>
        </p:txBody>
      </p:sp>
      <p:sp>
        <p:nvSpPr>
          <p:cNvPr id="181251" name="Rectangle 2"/>
          <p:cNvSpPr>
            <a:spLocks noGrp="1" noRot="1" noChangeAspect="1" noChangeArrowheads="1" noTextEdit="1"/>
          </p:cNvSpPr>
          <p:nvPr>
            <p:ph type="sldImg"/>
          </p:nvPr>
        </p:nvSpPr>
        <p:spPr>
          <a:xfrm>
            <a:off x="1181100" y="698500"/>
            <a:ext cx="4648200" cy="3486150"/>
          </a:xfrm>
          <a:ln/>
        </p:spPr>
      </p:sp>
      <p:sp>
        <p:nvSpPr>
          <p:cNvPr id="181252" name="Rectangle 3"/>
          <p:cNvSpPr>
            <a:spLocks noGrp="1" noChangeArrowheads="1"/>
          </p:cNvSpPr>
          <p:nvPr>
            <p:ph type="body" idx="1"/>
          </p:nvPr>
        </p:nvSpPr>
        <p:spPr>
          <a:xfrm>
            <a:off x="701675" y="4416425"/>
            <a:ext cx="5607050" cy="4181475"/>
          </a:xfrm>
          <a:noFill/>
          <a:ln/>
        </p:spPr>
        <p:txBody>
          <a:bodyPr lIns="93133" tIns="46567" rIns="93133" bIns="46567"/>
          <a:lstStyle/>
          <a:p>
            <a:pPr eaLnBrk="1" hangingPunct="1"/>
            <a:r>
              <a:rPr lang="en-US" smtClean="0"/>
              <a:t>The supervising certified applicator and the owner/operator, if he or she is not the certified applicator, must keep a copy of the Fumigant Management Plan and the post application summary report for two years.  This is in sync with the requirement that records be kept for two years on applications of Restricted Use Pesticides --although some states require that records be kept for more than 2 years.</a:t>
            </a:r>
          </a:p>
          <a:p>
            <a:pPr eaLnBrk="1" hangingPunct="1"/>
            <a:endParaRPr lang="en-US" smtClean="0"/>
          </a:p>
          <a:p>
            <a:pPr eaLnBrk="1" hangingPunct="1"/>
            <a:r>
              <a:rPr lang="en-US" smtClean="0"/>
              <a:t>EPA believes that both the Fumigant Management Plan and Post Application Summary will be helpful to inspectors– along with their other resources, such as use inspection checklists, records, and observations on site, because they will help inspectors get a clearer picture of whether and how an applicator complied with the labeling.</a:t>
            </a:r>
          </a:p>
          <a:p>
            <a:pPr eaLnBrk="1" hangingPunct="1"/>
            <a:endParaRPr lang="en-US" smtClean="0"/>
          </a:p>
          <a:p>
            <a:pPr eaLnBrk="1" hangingPunct="1"/>
            <a:r>
              <a:rPr lang="en-US" smtClean="0"/>
              <a:t>(NOTE:  a question may come up about whether an information collection request (ICR) is required for Fumigant Management Plans and Post Application Summary reports; that is, does EPA need approval from OMB?  The answer is yes, and OPP is developing an ICR for these requirements.)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5A42C15A-6BD0-4939-9857-ADE5A061A93B}" type="slidenum">
              <a:rPr lang="en-US" smtClean="0"/>
              <a:pPr/>
              <a:t>41</a:t>
            </a:fld>
            <a:endParaRPr lang="en-US" smtClean="0"/>
          </a:p>
        </p:txBody>
      </p:sp>
      <p:sp>
        <p:nvSpPr>
          <p:cNvPr id="183298" name="Rectangle 2"/>
          <p:cNvSpPr>
            <a:spLocks noGrp="1" noRot="1" noChangeAspect="1" noChangeArrowheads="1" noTextEdit="1"/>
          </p:cNvSpPr>
          <p:nvPr>
            <p:ph type="sldImg"/>
          </p:nvPr>
        </p:nvSpPr>
        <p:spPr>
          <a:xfrm>
            <a:off x="1647825" y="696913"/>
            <a:ext cx="3717925" cy="2789237"/>
          </a:xfrm>
          <a:ln/>
        </p:spPr>
      </p:sp>
      <p:sp>
        <p:nvSpPr>
          <p:cNvPr id="183299" name="Rectangle 3"/>
          <p:cNvSpPr>
            <a:spLocks noGrp="1" noChangeArrowheads="1"/>
          </p:cNvSpPr>
          <p:nvPr>
            <p:ph type="body" idx="1"/>
          </p:nvPr>
        </p:nvSpPr>
        <p:spPr>
          <a:xfrm>
            <a:off x="388938" y="3810000"/>
            <a:ext cx="6154737" cy="4633913"/>
          </a:xfrm>
          <a:noFill/>
          <a:ln/>
        </p:spPr>
        <p:txBody>
          <a:bodyPr/>
          <a:lstStyle/>
          <a:p>
            <a:pPr eaLnBrk="1" hangingPunct="1"/>
            <a:r>
              <a:rPr lang="en-US" smtClean="0"/>
              <a:t>- EPA has been working on the development of templates and tools that will make it easier to complete a Fumigant Management Plan and Post Application Summary Report and will help ensure that they have all of the information that is required to comply with the label.</a:t>
            </a:r>
          </a:p>
          <a:p>
            <a:pPr eaLnBrk="1" hangingPunct="1">
              <a:buFontTx/>
              <a:buChar char="-"/>
            </a:pPr>
            <a:r>
              <a:rPr lang="en-US" smtClean="0"/>
              <a:t>EPA will make these available on its fumigant web site where anyone can go and print or download them.  There are 3 main tools under development for FMPs and for the Post Application Summary Report:</a:t>
            </a:r>
            <a:endParaRPr lang="en-US" sz="800" smtClean="0"/>
          </a:p>
          <a:p>
            <a:pPr eaLnBrk="1" hangingPunct="1">
              <a:buFontTx/>
              <a:buChar char="•"/>
            </a:pPr>
            <a:r>
              <a:rPr lang="en-US" smtClean="0"/>
              <a:t>1</a:t>
            </a:r>
            <a:r>
              <a:rPr lang="en-US" baseline="30000" smtClean="0"/>
              <a:t>st</a:t>
            </a:r>
            <a:r>
              <a:rPr lang="en-US" smtClean="0"/>
              <a:t> there will be FMP templates in PDF files that can be downloaded and fill out by hand.  </a:t>
            </a:r>
          </a:p>
          <a:p>
            <a:pPr eaLnBrk="1" hangingPunct="1">
              <a:buFontTx/>
              <a:buChar char="•"/>
            </a:pPr>
            <a:r>
              <a:rPr lang="en-US" smtClean="0"/>
              <a:t>2</a:t>
            </a:r>
            <a:r>
              <a:rPr lang="en-US" baseline="30000" smtClean="0"/>
              <a:t>nd</a:t>
            </a:r>
            <a:r>
              <a:rPr lang="en-US" smtClean="0"/>
              <a:t>  there will also an FMP template file in a Microsoft Word fill-in-the-blank format that can be downloaded and completed using a computer.</a:t>
            </a:r>
          </a:p>
          <a:p>
            <a:pPr eaLnBrk="1" hangingPunct="1"/>
            <a:r>
              <a:rPr lang="en-US" smtClean="0"/>
              <a:t>-This template will expand each input field as the user fills in the information. It has the same content as the PDF template but since it expands as you type the actual form is much shorter.</a:t>
            </a:r>
          </a:p>
          <a:p>
            <a:pPr lvl="1" eaLnBrk="1" hangingPunct="1"/>
            <a:r>
              <a:rPr lang="en-US" smtClean="0"/>
              <a:t>I will show some examples of this template in the next group of slides.  EPA will also post on the fumigant website a sample plan that has been filled out.</a:t>
            </a:r>
          </a:p>
          <a:p>
            <a:pPr eaLnBrk="1" hangingPunct="1">
              <a:buFontTx/>
              <a:buChar char="•"/>
            </a:pPr>
            <a:r>
              <a:rPr lang="en-US" smtClean="0"/>
              <a:t>3rd, EPA is developing a web-based FMP program that similar to the Turbo-Tax software that prompts the user to input the information</a:t>
            </a:r>
          </a:p>
          <a:p>
            <a:pPr eaLnBrk="1" hangingPunct="1"/>
            <a:endParaRPr lang="en-US" sz="800" smtClean="0"/>
          </a:p>
          <a:p>
            <a:pPr eaLnBrk="1" hangingPunct="1"/>
            <a:r>
              <a:rPr lang="en-US" smtClean="0"/>
              <a:t>- Applicators are not required to use one of EPA’s templates, but they may find them easier than developing one from scratch.</a:t>
            </a:r>
          </a:p>
          <a:p>
            <a:pPr eaLnBrk="1" hangingPunct="1"/>
            <a:r>
              <a:rPr lang="en-US" smtClean="0"/>
              <a:t>- Applicators and others are free to modify the tools that EPA has provided to meet their specific needs.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9FFE673B-DFCB-47C3-8871-5833163D9ADF}" type="slidenum">
              <a:rPr lang="en-US" smtClean="0"/>
              <a:pPr/>
              <a:t>42</a:t>
            </a:fld>
            <a:endParaRPr lang="en-US" smtClean="0"/>
          </a:p>
        </p:txBody>
      </p:sp>
      <p:sp>
        <p:nvSpPr>
          <p:cNvPr id="18534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33" tIns="46567" rIns="93133" bIns="46567" anchor="b"/>
          <a:lstStyle/>
          <a:p>
            <a:pPr algn="r"/>
            <a:fld id="{F497B566-0F39-40D7-AD49-B06C1D72FFF4}" type="slidenum">
              <a:rPr lang="en-US" sz="1300"/>
              <a:pPr algn="r"/>
              <a:t>42</a:t>
            </a:fld>
            <a:endParaRPr lang="en-US" sz="1300"/>
          </a:p>
        </p:txBody>
      </p:sp>
      <p:sp>
        <p:nvSpPr>
          <p:cNvPr id="185347"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15" tIns="46558" rIns="93115" bIns="46558" anchor="b"/>
          <a:lstStyle/>
          <a:p>
            <a:pPr algn="r"/>
            <a:fld id="{99B91735-F7E8-4F87-802C-3E5871E9C11A}" type="slidenum">
              <a:rPr lang="en-US" sz="1300"/>
              <a:pPr algn="r"/>
              <a:t>42</a:t>
            </a:fld>
            <a:endParaRPr lang="en-US" sz="1300"/>
          </a:p>
        </p:txBody>
      </p:sp>
      <p:sp>
        <p:nvSpPr>
          <p:cNvPr id="185348" name="Rectangle 2"/>
          <p:cNvSpPr>
            <a:spLocks noGrp="1" noRot="1" noChangeAspect="1" noChangeArrowheads="1" noTextEdit="1"/>
          </p:cNvSpPr>
          <p:nvPr>
            <p:ph type="sldImg"/>
          </p:nvPr>
        </p:nvSpPr>
        <p:spPr>
          <a:xfrm>
            <a:off x="1181100" y="698500"/>
            <a:ext cx="4648200" cy="3486150"/>
          </a:xfrm>
          <a:ln/>
        </p:spPr>
      </p:sp>
      <p:sp>
        <p:nvSpPr>
          <p:cNvPr id="185349" name="Rectangle 3"/>
          <p:cNvSpPr>
            <a:spLocks noGrp="1" noChangeArrowheads="1"/>
          </p:cNvSpPr>
          <p:nvPr>
            <p:ph type="body" idx="1"/>
          </p:nvPr>
        </p:nvSpPr>
        <p:spPr>
          <a:xfrm>
            <a:off x="701675" y="4416425"/>
            <a:ext cx="5607050" cy="3717925"/>
          </a:xfrm>
          <a:noFill/>
          <a:ln/>
        </p:spPr>
        <p:txBody>
          <a:bodyPr lIns="93115" tIns="46558" rIns="93115" bIns="46558"/>
          <a:lstStyle/>
          <a:p>
            <a:pPr eaLnBrk="1" hangingPunct="1">
              <a:buFontTx/>
              <a:buChar char="•"/>
            </a:pPr>
            <a:r>
              <a:rPr lang="en-US" smtClean="0"/>
              <a:t>This slide shows the MS-Word version of the FMP template that EPA developed for methyl bromide products to comply with the 2010 labels.  </a:t>
            </a:r>
          </a:p>
          <a:p>
            <a:pPr eaLnBrk="1" hangingPunct="1">
              <a:buFontTx/>
              <a:buChar char="-"/>
            </a:pPr>
            <a:r>
              <a:rPr lang="en-US" smtClean="0"/>
              <a:t>You can navigate through the input fields by using the tab key or clicking where you want to go.</a:t>
            </a:r>
          </a:p>
          <a:p>
            <a:pPr eaLnBrk="1" hangingPunct="1">
              <a:buFontTx/>
              <a:buChar char="-"/>
            </a:pPr>
            <a:r>
              <a:rPr lang="en-US" smtClean="0"/>
              <a:t>The text blocks will expand as text is typed-in.</a:t>
            </a:r>
          </a:p>
          <a:p>
            <a:pPr eaLnBrk="1" hangingPunct="1">
              <a:buFontTx/>
              <a:buChar char="-"/>
            </a:pPr>
            <a:r>
              <a:rPr lang="en-US" smtClean="0"/>
              <a:t>Much of the information can be entered by clicking a check box.</a:t>
            </a:r>
          </a:p>
          <a:p>
            <a:pPr eaLnBrk="1" hangingPunct="1"/>
            <a:endParaRPr lang="en-US" sz="800" smtClean="0"/>
          </a:p>
          <a:p>
            <a:pPr eaLnBrk="1" hangingPunct="1">
              <a:buFontTx/>
              <a:buChar char="•"/>
            </a:pPr>
            <a:r>
              <a:rPr lang="en-US" smtClean="0"/>
              <a:t>The FMP elements required by the product label that are shown here include: </a:t>
            </a:r>
          </a:p>
          <a:p>
            <a:pPr eaLnBrk="1" hangingPunct="1"/>
            <a:r>
              <a:rPr lang="en-US" smtClean="0"/>
              <a:t>-information about the certified applicator, </a:t>
            </a:r>
          </a:p>
          <a:p>
            <a:pPr eaLnBrk="1" hangingPunct="1">
              <a:buFontTx/>
              <a:buChar char="-"/>
            </a:pPr>
            <a:r>
              <a:rPr lang="en-US" smtClean="0"/>
              <a:t>general site information, </a:t>
            </a:r>
          </a:p>
          <a:p>
            <a:pPr eaLnBrk="1" hangingPunct="1">
              <a:buFontTx/>
              <a:buChar char="-"/>
            </a:pPr>
            <a:r>
              <a:rPr lang="en-US" smtClean="0"/>
              <a:t>information about the grower, </a:t>
            </a:r>
          </a:p>
          <a:p>
            <a:pPr eaLnBrk="1" hangingPunct="1">
              <a:buFontTx/>
              <a:buChar char="-"/>
            </a:pPr>
            <a:r>
              <a:rPr lang="en-US" smtClean="0"/>
              <a:t>recordkeeping, </a:t>
            </a:r>
          </a:p>
          <a:p>
            <a:pPr eaLnBrk="1" hangingPunct="1">
              <a:buFontTx/>
              <a:buChar char="-"/>
            </a:pPr>
            <a:r>
              <a:rPr lang="en-US" smtClean="0"/>
              <a:t>general application information, </a:t>
            </a:r>
          </a:p>
          <a:p>
            <a:pPr eaLnBrk="1" hangingPunct="1">
              <a:buFontTx/>
              <a:buChar char="-"/>
            </a:pPr>
            <a:r>
              <a:rPr lang="en-US" smtClean="0"/>
              <a:t>and the emergency response plan</a:t>
            </a:r>
          </a:p>
          <a:p>
            <a:pPr eaLnBrk="1" hangingPunct="1"/>
            <a:endParaRPr lang="en-US" smtClean="0"/>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FF186026-1C00-4287-8EFF-959D61153C1E}" type="slidenum">
              <a:rPr lang="en-US" smtClean="0"/>
              <a:pPr/>
              <a:t>43</a:t>
            </a:fld>
            <a:endParaRPr lang="en-US" smtClean="0"/>
          </a:p>
        </p:txBody>
      </p:sp>
      <p:sp>
        <p:nvSpPr>
          <p:cNvPr id="18739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33" tIns="46567" rIns="93133" bIns="46567" anchor="b"/>
          <a:lstStyle/>
          <a:p>
            <a:pPr algn="r"/>
            <a:fld id="{A418BB2D-F365-4CF6-A82E-E7F609185FDD}" type="slidenum">
              <a:rPr lang="en-US" sz="1300"/>
              <a:pPr algn="r"/>
              <a:t>43</a:t>
            </a:fld>
            <a:endParaRPr lang="en-US" sz="1300"/>
          </a:p>
        </p:txBody>
      </p:sp>
      <p:sp>
        <p:nvSpPr>
          <p:cNvPr id="187395"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15" tIns="46558" rIns="93115" bIns="46558" anchor="b"/>
          <a:lstStyle/>
          <a:p>
            <a:pPr algn="r"/>
            <a:fld id="{27BBD22B-7D23-408E-BD29-AF57C9104F28}" type="slidenum">
              <a:rPr lang="en-US" sz="1300"/>
              <a:pPr algn="r"/>
              <a:t>43</a:t>
            </a:fld>
            <a:endParaRPr lang="en-US" sz="1300"/>
          </a:p>
        </p:txBody>
      </p:sp>
      <p:sp>
        <p:nvSpPr>
          <p:cNvPr id="187396" name="Rectangle 2"/>
          <p:cNvSpPr>
            <a:spLocks noGrp="1" noRot="1" noChangeAspect="1" noChangeArrowheads="1" noTextEdit="1"/>
          </p:cNvSpPr>
          <p:nvPr>
            <p:ph type="sldImg"/>
          </p:nvPr>
        </p:nvSpPr>
        <p:spPr>
          <a:xfrm>
            <a:off x="1181100" y="698500"/>
            <a:ext cx="4648200" cy="3486150"/>
          </a:xfrm>
          <a:ln/>
        </p:spPr>
      </p:sp>
      <p:sp>
        <p:nvSpPr>
          <p:cNvPr id="187397" name="Rectangle 3"/>
          <p:cNvSpPr>
            <a:spLocks noGrp="1" noChangeArrowheads="1"/>
          </p:cNvSpPr>
          <p:nvPr>
            <p:ph type="body" idx="1"/>
          </p:nvPr>
        </p:nvSpPr>
        <p:spPr>
          <a:xfrm>
            <a:off x="701675" y="4416425"/>
            <a:ext cx="5607050" cy="4181475"/>
          </a:xfrm>
          <a:noFill/>
          <a:ln/>
        </p:spPr>
        <p:txBody>
          <a:bodyPr lIns="93115" tIns="46558" rIns="93115" bIns="46558"/>
          <a:lstStyle/>
          <a:p>
            <a:pPr eaLnBrk="1" hangingPunct="1"/>
            <a:r>
              <a:rPr lang="en-US" smtClean="0"/>
              <a:t>This is a continuation of the 2010 methyl bromide template in MS Word.</a:t>
            </a:r>
          </a:p>
          <a:p>
            <a:pPr eaLnBrk="1" hangingPunct="1"/>
            <a:endParaRPr lang="en-US" sz="800" smtClean="0"/>
          </a:p>
          <a:p>
            <a:pPr eaLnBrk="1" hangingPunct="1"/>
            <a:r>
              <a:rPr lang="en-US" smtClean="0"/>
              <a:t>The FMP elements required by the product label that are shown here include: </a:t>
            </a:r>
          </a:p>
          <a:p>
            <a:pPr eaLnBrk="1" hangingPunct="1">
              <a:buFont typeface="Arial" charset="0"/>
              <a:buChar char="–"/>
            </a:pPr>
            <a:r>
              <a:rPr lang="en-US" smtClean="0"/>
              <a:t> Communication between the applicator, grower, and other on-site handlers</a:t>
            </a:r>
          </a:p>
          <a:p>
            <a:pPr eaLnBrk="1" hangingPunct="1">
              <a:buFont typeface="Arial" charset="0"/>
              <a:buChar char="–"/>
            </a:pPr>
            <a:r>
              <a:rPr lang="en-US" smtClean="0"/>
              <a:t> Information on all of the handlers, </a:t>
            </a:r>
          </a:p>
          <a:p>
            <a:pPr eaLnBrk="1" hangingPunct="1">
              <a:buFont typeface="Arial" charset="0"/>
              <a:buChar char="–"/>
            </a:pPr>
            <a:r>
              <a:rPr lang="en-US" smtClean="0"/>
              <a:t>Tarp information, and </a:t>
            </a:r>
          </a:p>
          <a:p>
            <a:pPr eaLnBrk="1" hangingPunct="1">
              <a:buFont typeface="Arial" charset="0"/>
              <a:buChar char="–"/>
            </a:pPr>
            <a:r>
              <a:rPr lang="en-US" smtClean="0"/>
              <a:t> Soil Information</a:t>
            </a:r>
          </a:p>
          <a:p>
            <a:pPr eaLnBrk="1" hangingPunct="1"/>
            <a:endParaRPr lang="en-US" sz="800" smtClean="0"/>
          </a:p>
          <a:p>
            <a:pPr eaLnBrk="1" hangingPunct="1"/>
            <a:r>
              <a:rPr lang="en-US" smtClean="0"/>
              <a:t>For sections that do not apply (e.g., untarped applications), a “</a:t>
            </a:r>
            <a:r>
              <a:rPr lang="en-US" b="1" smtClean="0"/>
              <a:t>not applicable</a:t>
            </a:r>
            <a:r>
              <a:rPr lang="en-US" smtClean="0"/>
              <a:t>” check box is provided and the section can be skipped.</a:t>
            </a:r>
          </a:p>
          <a:p>
            <a:pPr eaLnBrk="1" hangingPunct="1">
              <a:buFont typeface="Arial" charset="0"/>
              <a:buChar char="–"/>
            </a:pPr>
            <a:endParaRPr lang="en-US" smtClean="0"/>
          </a:p>
          <a:p>
            <a:pPr eaLnBrk="1" hangingPunct="1">
              <a:buFont typeface="Arial" charset="0"/>
              <a:buChar char="–"/>
            </a:pPr>
            <a:endParaRPr lang="en-US" smtClean="0"/>
          </a:p>
          <a:p>
            <a:pPr eaLnBrk="1" hangingPunct="1">
              <a:buFont typeface="Arial" charset="0"/>
              <a:buChar char="–"/>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85A4BE7E-A9EE-4002-8E11-F3102DBE26BB}" type="slidenum">
              <a:rPr lang="en-US" smtClean="0"/>
              <a:pPr/>
              <a:t>44</a:t>
            </a:fld>
            <a:endParaRPr lang="en-US" smtClean="0"/>
          </a:p>
        </p:txBody>
      </p:sp>
      <p:sp>
        <p:nvSpPr>
          <p:cNvPr id="18944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33" tIns="46567" rIns="93133" bIns="46567" anchor="b"/>
          <a:lstStyle/>
          <a:p>
            <a:pPr algn="r"/>
            <a:fld id="{42C80058-4962-41C3-81BD-326A66480DBB}" type="slidenum">
              <a:rPr lang="en-US" sz="1300"/>
              <a:pPr algn="r"/>
              <a:t>44</a:t>
            </a:fld>
            <a:endParaRPr lang="en-US" sz="1300"/>
          </a:p>
        </p:txBody>
      </p:sp>
      <p:sp>
        <p:nvSpPr>
          <p:cNvPr id="189443"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15" tIns="46558" rIns="93115" bIns="46558" anchor="b"/>
          <a:lstStyle/>
          <a:p>
            <a:pPr algn="r"/>
            <a:fld id="{4941C4CB-F214-476C-B23D-3F51F4926E33}" type="slidenum">
              <a:rPr lang="en-US" sz="1300"/>
              <a:pPr algn="r"/>
              <a:t>44</a:t>
            </a:fld>
            <a:endParaRPr lang="en-US" sz="1300"/>
          </a:p>
        </p:txBody>
      </p:sp>
      <p:sp>
        <p:nvSpPr>
          <p:cNvPr id="189444" name="Rectangle 2"/>
          <p:cNvSpPr>
            <a:spLocks noGrp="1" noRot="1" noChangeAspect="1" noChangeArrowheads="1" noTextEdit="1"/>
          </p:cNvSpPr>
          <p:nvPr>
            <p:ph type="sldImg"/>
          </p:nvPr>
        </p:nvSpPr>
        <p:spPr>
          <a:xfrm>
            <a:off x="1181100" y="698500"/>
            <a:ext cx="4648200" cy="3486150"/>
          </a:xfrm>
          <a:ln/>
        </p:spPr>
      </p:sp>
      <p:sp>
        <p:nvSpPr>
          <p:cNvPr id="189445" name="Rectangle 3"/>
          <p:cNvSpPr>
            <a:spLocks noGrp="1" noChangeArrowheads="1"/>
          </p:cNvSpPr>
          <p:nvPr>
            <p:ph type="body" idx="1"/>
          </p:nvPr>
        </p:nvSpPr>
        <p:spPr>
          <a:xfrm>
            <a:off x="701675" y="4416425"/>
            <a:ext cx="5607050" cy="4181475"/>
          </a:xfrm>
          <a:noFill/>
          <a:ln/>
        </p:spPr>
        <p:txBody>
          <a:bodyPr lIns="93115" tIns="46558" rIns="93115" bIns="46558"/>
          <a:lstStyle/>
          <a:p>
            <a:pPr eaLnBrk="1" hangingPunct="1"/>
            <a:r>
              <a:rPr lang="en-US" smtClean="0"/>
              <a:t>.</a:t>
            </a:r>
            <a:endParaRPr lang="en-US" sz="800" smtClean="0"/>
          </a:p>
          <a:p>
            <a:pPr eaLnBrk="1" hangingPunct="1"/>
            <a:r>
              <a:rPr lang="en-US" smtClean="0"/>
              <a:t>The FMP elements required by the product label that are covered here include: </a:t>
            </a:r>
          </a:p>
          <a:p>
            <a:pPr eaLnBrk="1" hangingPunct="1">
              <a:buFont typeface="Arial" charset="0"/>
              <a:buChar char="–"/>
            </a:pPr>
            <a:r>
              <a:rPr lang="en-US" smtClean="0"/>
              <a:t> Weather conditions</a:t>
            </a:r>
          </a:p>
          <a:p>
            <a:pPr eaLnBrk="1" hangingPunct="1">
              <a:buFont typeface="Arial" charset="0"/>
              <a:buChar char="–"/>
            </a:pPr>
            <a:r>
              <a:rPr lang="en-US" smtClean="0"/>
              <a:t> Posting signs for the treated area, and </a:t>
            </a:r>
          </a:p>
          <a:p>
            <a:pPr eaLnBrk="1" hangingPunct="1">
              <a:buFont typeface="Arial" charset="0"/>
              <a:buChar char="–"/>
            </a:pPr>
            <a:r>
              <a:rPr lang="en-US" smtClean="0"/>
              <a:t> the Air monitoring plan</a:t>
            </a:r>
          </a:p>
          <a:p>
            <a:pPr eaLnBrk="1" hangingPunct="1"/>
            <a:r>
              <a:rPr lang="en-US" smtClean="0"/>
              <a:t>-For the weather, there is an option to attached a copy of the weather forecast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D7963451-2963-4E1A-A125-EE21B148901C}" type="slidenum">
              <a:rPr lang="en-US" smtClean="0"/>
              <a:pPr/>
              <a:t>45</a:t>
            </a:fld>
            <a:endParaRPr lang="en-US" smtClean="0"/>
          </a:p>
        </p:txBody>
      </p:sp>
      <p:sp>
        <p:nvSpPr>
          <p:cNvPr id="19149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33" tIns="46567" rIns="93133" bIns="46567" anchor="b"/>
          <a:lstStyle/>
          <a:p>
            <a:pPr algn="r"/>
            <a:fld id="{802E574E-27EE-41A7-9D35-B0709B000823}" type="slidenum">
              <a:rPr lang="en-US" sz="1300"/>
              <a:pPr algn="r"/>
              <a:t>45</a:t>
            </a:fld>
            <a:endParaRPr lang="en-US" sz="1300"/>
          </a:p>
        </p:txBody>
      </p:sp>
      <p:sp>
        <p:nvSpPr>
          <p:cNvPr id="191491"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15" tIns="46558" rIns="93115" bIns="46558" anchor="b"/>
          <a:lstStyle/>
          <a:p>
            <a:pPr algn="r"/>
            <a:fld id="{1D45BF34-A7A2-4AA6-A126-50B2F4CE3514}" type="slidenum">
              <a:rPr lang="en-US" sz="1300"/>
              <a:pPr algn="r"/>
              <a:t>45</a:t>
            </a:fld>
            <a:endParaRPr lang="en-US" sz="1300"/>
          </a:p>
        </p:txBody>
      </p:sp>
      <p:sp>
        <p:nvSpPr>
          <p:cNvPr id="191492" name="Rectangle 2"/>
          <p:cNvSpPr>
            <a:spLocks noGrp="1" noRot="1" noChangeAspect="1" noChangeArrowheads="1" noTextEdit="1"/>
          </p:cNvSpPr>
          <p:nvPr>
            <p:ph type="sldImg"/>
          </p:nvPr>
        </p:nvSpPr>
        <p:spPr>
          <a:xfrm>
            <a:off x="1181100" y="698500"/>
            <a:ext cx="4648200" cy="3486150"/>
          </a:xfrm>
          <a:ln/>
        </p:spPr>
      </p:sp>
      <p:sp>
        <p:nvSpPr>
          <p:cNvPr id="191493" name="Rectangle 3"/>
          <p:cNvSpPr>
            <a:spLocks noGrp="1" noChangeArrowheads="1"/>
          </p:cNvSpPr>
          <p:nvPr>
            <p:ph type="body" idx="1"/>
          </p:nvPr>
        </p:nvSpPr>
        <p:spPr>
          <a:xfrm>
            <a:off x="842963" y="4421188"/>
            <a:ext cx="5608637" cy="4181475"/>
          </a:xfrm>
          <a:noFill/>
          <a:ln/>
        </p:spPr>
        <p:txBody>
          <a:bodyPr lIns="93115" tIns="46558" rIns="93115" bIns="46558"/>
          <a:lstStyle/>
          <a:p>
            <a:pPr eaLnBrk="1" hangingPunct="1"/>
            <a:r>
              <a:rPr lang="en-US" smtClean="0"/>
              <a:t>.</a:t>
            </a:r>
            <a:endParaRPr lang="en-US" sz="800" smtClean="0"/>
          </a:p>
          <a:p>
            <a:pPr eaLnBrk="1" hangingPunct="1">
              <a:buFontTx/>
              <a:buChar char="•"/>
            </a:pPr>
            <a:r>
              <a:rPr lang="en-US" smtClean="0"/>
              <a:t>This slide shows the GAP part of the template.</a:t>
            </a:r>
          </a:p>
          <a:p>
            <a:pPr eaLnBrk="1" hangingPunct="1">
              <a:buFontTx/>
              <a:buChar char="•"/>
            </a:pPr>
            <a:r>
              <a:rPr lang="en-US" smtClean="0"/>
              <a:t>Applicators can attach the label highlighting applicable GAP sections or use the check boxes provided </a:t>
            </a:r>
          </a:p>
          <a:p>
            <a:pPr eaLnBrk="1" hangingPunct="1">
              <a:buFontTx/>
              <a:buChar char="•"/>
            </a:pPr>
            <a:r>
              <a:rPr lang="en-US" smtClean="0"/>
              <a:t>Note that these GAPs are specific to methyl bromide products and templates for other fumigants will differ.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p>
            <a:fld id="{4EE4C31B-63EF-4C5F-B050-587EBFAF4E1F}" type="slidenum">
              <a:rPr lang="en-US" smtClean="0"/>
              <a:pPr/>
              <a:t>46</a:t>
            </a:fld>
            <a:endParaRPr lang="en-US" smtClean="0"/>
          </a:p>
        </p:txBody>
      </p:sp>
      <p:sp>
        <p:nvSpPr>
          <p:cNvPr id="19353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33" tIns="46567" rIns="93133" bIns="46567" anchor="b"/>
          <a:lstStyle/>
          <a:p>
            <a:pPr algn="r"/>
            <a:fld id="{E67BA91D-3EA3-4ED7-95BC-D2AA659FB3D6}" type="slidenum">
              <a:rPr lang="en-US" sz="1300"/>
              <a:pPr algn="r"/>
              <a:t>46</a:t>
            </a:fld>
            <a:endParaRPr lang="en-US" sz="1300"/>
          </a:p>
        </p:txBody>
      </p:sp>
      <p:sp>
        <p:nvSpPr>
          <p:cNvPr id="193539"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15" tIns="46558" rIns="93115" bIns="46558" anchor="b"/>
          <a:lstStyle/>
          <a:p>
            <a:pPr algn="r"/>
            <a:fld id="{83CB3E77-BDCA-4822-B581-C7DC0FD0CFB6}" type="slidenum">
              <a:rPr lang="en-US" sz="1300"/>
              <a:pPr algn="r"/>
              <a:t>46</a:t>
            </a:fld>
            <a:endParaRPr lang="en-US" sz="1300"/>
          </a:p>
        </p:txBody>
      </p:sp>
      <p:sp>
        <p:nvSpPr>
          <p:cNvPr id="193540" name="Rectangle 2"/>
          <p:cNvSpPr>
            <a:spLocks noGrp="1" noRot="1" noChangeAspect="1" noChangeArrowheads="1" noTextEdit="1"/>
          </p:cNvSpPr>
          <p:nvPr>
            <p:ph type="sldImg"/>
          </p:nvPr>
        </p:nvSpPr>
        <p:spPr>
          <a:xfrm>
            <a:off x="1181100" y="698500"/>
            <a:ext cx="4648200" cy="3486150"/>
          </a:xfrm>
          <a:ln/>
        </p:spPr>
      </p:sp>
      <p:sp>
        <p:nvSpPr>
          <p:cNvPr id="193541" name="Rectangle 3"/>
          <p:cNvSpPr>
            <a:spLocks noGrp="1" noChangeArrowheads="1"/>
          </p:cNvSpPr>
          <p:nvPr>
            <p:ph type="body" idx="1"/>
          </p:nvPr>
        </p:nvSpPr>
        <p:spPr>
          <a:xfrm>
            <a:off x="701675" y="4416425"/>
            <a:ext cx="5607050" cy="4181475"/>
          </a:xfrm>
          <a:noFill/>
          <a:ln/>
        </p:spPr>
        <p:txBody>
          <a:bodyPr lIns="93115" tIns="46558" rIns="93115" bIns="46558"/>
          <a:lstStyle/>
          <a:p>
            <a:pPr eaLnBrk="1" hangingPunct="1"/>
            <a:r>
              <a:rPr lang="en-US" smtClean="0"/>
              <a:t>This part of the template is where handler information is entered.  </a:t>
            </a:r>
          </a:p>
          <a:p>
            <a:pPr eaLnBrk="1" hangingPunct="1"/>
            <a:endParaRPr lang="en-US" smtClean="0"/>
          </a:p>
          <a:p>
            <a:pPr eaLnBrk="1" hangingPunct="1"/>
            <a:r>
              <a:rPr lang="en-US" smtClean="0"/>
              <a:t>Once it is completed for each handler, it can be printed and inserted into the site-specific FMP along with information for each of the handlers expected to be on site, as needed.  </a:t>
            </a:r>
          </a:p>
          <a:p>
            <a:pPr eaLnBrk="1" hangingPunct="1"/>
            <a:endParaRPr lang="en-US" smtClean="0"/>
          </a:p>
          <a:p>
            <a:pPr eaLnBrk="1" hangingPunct="1"/>
            <a:r>
              <a:rPr lang="en-US" smtClean="0"/>
              <a:t>This part of the FMP will not need to be completed each time for a crew that treats multiple sites, as long as the crew includes the same handlers each time.</a:t>
            </a:r>
          </a:p>
          <a:p>
            <a:pPr eaLnBrk="1" hangingPunct="1"/>
            <a:endParaRPr lang="en-US" smtClean="0"/>
          </a:p>
          <a:p>
            <a:pPr eaLnBrk="1" hangingPunct="1"/>
            <a:r>
              <a:rPr lang="en-US" smtClean="0"/>
              <a:t>In situations where there is change in the handlers that actually end up working at a site, this part can be filled out for additional handlers and added to the postapplication summary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p>
            <a:fld id="{7F160150-B181-43D6-9E24-89293AE4FFB7}" type="slidenum">
              <a:rPr lang="en-US" smtClean="0"/>
              <a:pPr/>
              <a:t>47</a:t>
            </a:fld>
            <a:endParaRPr lang="en-US" smtClean="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pPr eaLnBrk="1" hangingPunct="1"/>
            <a:r>
              <a:rPr lang="en-US" smtClean="0"/>
              <a:t>This is the MS Word version of the post application summary template for methyl bromide products.</a:t>
            </a:r>
          </a:p>
          <a:p>
            <a:pPr eaLnBrk="1" hangingPunct="1"/>
            <a:endParaRPr lang="en-US" smtClean="0"/>
          </a:p>
          <a:p>
            <a:pPr eaLnBrk="1" hangingPunct="1"/>
            <a:r>
              <a:rPr lang="en-US" smtClean="0"/>
              <a:t>Applicators are required to provide information that has changed from the FMP and where the label requires that measurements/information be recorded in the post application summary (e.g., air monitoring results)</a:t>
            </a:r>
          </a:p>
          <a:p>
            <a:pPr eaLnBrk="1" hangingPunct="1"/>
            <a:endParaRPr lang="en-US" smtClean="0"/>
          </a:p>
          <a:p>
            <a:pPr eaLnBrk="1" hangingPunct="1"/>
            <a:r>
              <a:rPr lang="en-US" smtClean="0"/>
              <a:t>The elements required by the product label that are covered in this section include: </a:t>
            </a:r>
          </a:p>
          <a:p>
            <a:pPr eaLnBrk="1" hangingPunct="1">
              <a:buFont typeface="Arial" charset="0"/>
              <a:buChar char="–"/>
            </a:pPr>
            <a:r>
              <a:rPr lang="en-US" smtClean="0"/>
              <a:t> general application information,</a:t>
            </a:r>
          </a:p>
          <a:p>
            <a:pPr eaLnBrk="1" hangingPunct="1">
              <a:buFont typeface="Arial" charset="0"/>
              <a:buChar char="–"/>
            </a:pPr>
            <a:r>
              <a:rPr lang="en-US" smtClean="0"/>
              <a:t> the actual weather conditions,</a:t>
            </a:r>
          </a:p>
          <a:p>
            <a:pPr eaLnBrk="1" hangingPunct="1">
              <a:buFont typeface="Arial" charset="0"/>
              <a:buChar char="–"/>
            </a:pPr>
            <a:r>
              <a:rPr lang="en-US" smtClean="0"/>
              <a:t> any tarp repair or damage that occurred, and</a:t>
            </a:r>
          </a:p>
          <a:p>
            <a:pPr eaLnBrk="1" hangingPunct="1">
              <a:buFont typeface="Arial" charset="0"/>
              <a:buChar char="–"/>
            </a:pPr>
            <a:r>
              <a:rPr lang="en-US" smtClean="0"/>
              <a:t> tarp perforation or removal, if applicable.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EFF09D43-0641-405E-AA1D-38175F4A5CF0}" type="slidenum">
              <a:rPr lang="en-US" smtClean="0"/>
              <a:pPr/>
              <a:t>4</a:t>
            </a:fld>
            <a:endParaRPr lang="en-US" smtClean="0"/>
          </a:p>
        </p:txBody>
      </p:sp>
      <p:sp>
        <p:nvSpPr>
          <p:cNvPr id="2560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53" tIns="46576" rIns="93153" bIns="46576" anchor="b"/>
          <a:lstStyle/>
          <a:p>
            <a:pPr algn="r"/>
            <a:fld id="{99292924-6363-4E84-85E8-0E1C0D592CC8}" type="slidenum">
              <a:rPr lang="en-US" sz="1200"/>
              <a:pPr algn="r"/>
              <a:t>4</a:t>
            </a:fld>
            <a:endParaRPr lang="en-US" sz="1200"/>
          </a:p>
        </p:txBody>
      </p:sp>
      <p:sp>
        <p:nvSpPr>
          <p:cNvPr id="25603" name="Rectangle 2"/>
          <p:cNvSpPr>
            <a:spLocks noGrp="1" noRot="1" noChangeAspect="1" noChangeArrowheads="1" noTextEdit="1"/>
          </p:cNvSpPr>
          <p:nvPr>
            <p:ph type="sldImg"/>
          </p:nvPr>
        </p:nvSpPr>
        <p:spPr>
          <a:xfrm>
            <a:off x="1182688" y="698500"/>
            <a:ext cx="4648200" cy="3486150"/>
          </a:xfrm>
          <a:ln/>
        </p:spPr>
      </p:sp>
      <p:sp>
        <p:nvSpPr>
          <p:cNvPr id="25604" name="Rectangle 3"/>
          <p:cNvSpPr>
            <a:spLocks noGrp="1" noChangeArrowheads="1"/>
          </p:cNvSpPr>
          <p:nvPr>
            <p:ph type="body" idx="1"/>
          </p:nvPr>
        </p:nvSpPr>
        <p:spPr>
          <a:xfrm>
            <a:off x="701675" y="4416425"/>
            <a:ext cx="5607050" cy="4181475"/>
          </a:xfrm>
          <a:noFill/>
          <a:ln/>
        </p:spPr>
        <p:txBody>
          <a:bodyPr lIns="93153" tIns="46576" rIns="93153" bIns="46576"/>
          <a:lstStyle/>
          <a:p>
            <a:pPr eaLnBrk="1" hangingPunct="1"/>
            <a:r>
              <a:rPr lang="en-US" smtClean="0"/>
              <a:t>Next, I’ll cover the implementation schedule.</a:t>
            </a:r>
          </a:p>
          <a:p>
            <a:pPr eaLnBrk="1" hangingPunct="1">
              <a:buFontTx/>
              <a:buChar char="-"/>
            </a:pPr>
            <a:r>
              <a:rPr lang="en-US" smtClean="0"/>
              <a:t>Public comments, especially from users and industry, showed concern about all of these changes happening at once.</a:t>
            </a:r>
          </a:p>
          <a:p>
            <a:pPr eaLnBrk="1" hangingPunct="1">
              <a:buFontTx/>
              <a:buChar char="-"/>
            </a:pPr>
            <a:r>
              <a:rPr lang="en-US" smtClean="0"/>
              <a:t>Based on those comments, EPA decided to delay implementation of the more challenging aspects of the decisions so that EPA, states, and stakeholder groups would be able to conduct outreach before measures appear on labels in the field.  </a:t>
            </a:r>
          </a:p>
          <a:p>
            <a:pPr eaLnBrk="1" hangingPunct="1">
              <a:buFontTx/>
              <a:buChar char="-"/>
            </a:pPr>
            <a:r>
              <a:rPr lang="en-US" smtClean="0"/>
              <a:t>So when the amended REDs were issued in 2009, EPA announced that the measures to be implemented in the first phase in 2010 would be those that can be clearly and effectively communicated in labeling—for example, rate reductions, use of best practices, worker protection measures, and plans for safe, effective fumigations.</a:t>
            </a:r>
          </a:p>
          <a:p>
            <a:pPr eaLnBrk="1" hangingPunct="1">
              <a:buFontTx/>
              <a:buChar char="-"/>
            </a:pPr>
            <a:r>
              <a:rPr lang="en-US" smtClean="0"/>
              <a:t>The more challenging measures, for example buffer zones and related measures, would be implemented in phase 2, in 2011.</a:t>
            </a:r>
          </a:p>
          <a:p>
            <a:pPr eaLnBrk="1" hangingPunct="1">
              <a:buFontTx/>
              <a:buChar char="-"/>
            </a:pPr>
            <a:r>
              <a:rPr lang="en-US" smtClean="0"/>
              <a:t>This table shows which measures are included in 2010, or phase 1, which ones are under development in 2010, and those that will be implemented fully in 2011.</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p:spPr>
        <p:txBody>
          <a:bodyPr/>
          <a:lstStyle/>
          <a:p>
            <a:fld id="{D5D6EC75-A0A4-4EEC-8DEE-BD67DD179364}" type="slidenum">
              <a:rPr lang="en-US" smtClean="0"/>
              <a:pPr/>
              <a:t>48</a:t>
            </a:fld>
            <a:endParaRPr lang="en-US" smtClean="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pPr eaLnBrk="1" hangingPunct="1"/>
            <a:r>
              <a:rPr lang="en-US" smtClean="0"/>
              <a:t>The elements required by the product label that are shown here include: </a:t>
            </a:r>
          </a:p>
          <a:p>
            <a:pPr eaLnBrk="1" hangingPunct="1">
              <a:buFont typeface="Arial" charset="0"/>
              <a:buChar char="–"/>
            </a:pPr>
            <a:r>
              <a:rPr lang="en-US" smtClean="0"/>
              <a:t> complaints,</a:t>
            </a:r>
          </a:p>
          <a:p>
            <a:pPr eaLnBrk="1" hangingPunct="1">
              <a:buFont typeface="Arial" charset="0"/>
              <a:buChar char="–"/>
            </a:pPr>
            <a:r>
              <a:rPr lang="en-US" smtClean="0"/>
              <a:t> description of any incidents that may have occurred,</a:t>
            </a:r>
          </a:p>
          <a:p>
            <a:pPr eaLnBrk="1" hangingPunct="1">
              <a:buFont typeface="Arial" charset="0"/>
              <a:buChar char="–"/>
            </a:pPr>
            <a:r>
              <a:rPr lang="en-US" smtClean="0"/>
              <a:t> communication between the applicator, grower, and other on-site handlers,</a:t>
            </a:r>
          </a:p>
          <a:p>
            <a:pPr eaLnBrk="1" hangingPunct="1">
              <a:buFont typeface="Arial" charset="0"/>
              <a:buChar char="–"/>
            </a:pPr>
            <a:r>
              <a:rPr lang="en-US" smtClean="0"/>
              <a:t> posting signs for the treated area, </a:t>
            </a:r>
          </a:p>
          <a:p>
            <a:pPr eaLnBrk="1" hangingPunct="1">
              <a:buFont typeface="Arial" charset="0"/>
              <a:buChar char="–"/>
            </a:pPr>
            <a:r>
              <a:rPr lang="en-US" smtClean="0"/>
              <a:t> changes to handler information (e.g.,  handlers not listed in FMP), and</a:t>
            </a:r>
          </a:p>
          <a:p>
            <a:pPr eaLnBrk="1" hangingPunct="1">
              <a:buFont typeface="Arial" charset="0"/>
              <a:buChar char="–"/>
            </a:pPr>
            <a:r>
              <a:rPr lang="en-US" smtClean="0"/>
              <a:t> any other deviations from the FMP.</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p:spPr>
        <p:txBody>
          <a:bodyPr/>
          <a:lstStyle/>
          <a:p>
            <a:fld id="{73E103F6-2478-4DEE-A35E-A83D3E09C8D3}" type="slidenum">
              <a:rPr lang="en-US" smtClean="0"/>
              <a:pPr/>
              <a:t>49</a:t>
            </a:fld>
            <a:endParaRPr lang="en-US" smtClean="0"/>
          </a:p>
        </p:txBody>
      </p:sp>
      <p:sp>
        <p:nvSpPr>
          <p:cNvPr id="199682" name="Rectangle 2"/>
          <p:cNvSpPr>
            <a:spLocks noGrp="1" noRot="1" noChangeAspect="1" noChangeArrowheads="1" noTextEdit="1"/>
          </p:cNvSpPr>
          <p:nvPr>
            <p:ph type="sldImg"/>
          </p:nvPr>
        </p:nvSpPr>
        <p:spPr>
          <a:xfrm>
            <a:off x="1181100" y="698500"/>
            <a:ext cx="4648200" cy="3486150"/>
          </a:xfrm>
          <a:ln/>
        </p:spPr>
      </p:sp>
      <p:sp>
        <p:nvSpPr>
          <p:cNvPr id="199683" name="Rectangle 3"/>
          <p:cNvSpPr>
            <a:spLocks noGrp="1" noChangeArrowheads="1"/>
          </p:cNvSpPr>
          <p:nvPr>
            <p:ph type="body" idx="1"/>
          </p:nvPr>
        </p:nvSpPr>
        <p:spPr>
          <a:xfrm>
            <a:off x="700088" y="4414838"/>
            <a:ext cx="5610225" cy="4183062"/>
          </a:xfrm>
          <a:noFill/>
          <a:ln/>
        </p:spPr>
        <p:txBody>
          <a:bodyPr/>
          <a:lstStyle/>
          <a:p>
            <a:pPr eaLnBrk="1" hangingPunct="1">
              <a:buFontTx/>
              <a:buChar char="•"/>
            </a:pPr>
            <a:r>
              <a:rPr lang="en-US" smtClean="0"/>
              <a:t>In module 7, I will go over the requirements for buffer zones, including distances, buffer zone credits, and the posting of buffer zones.</a:t>
            </a:r>
          </a:p>
          <a:p>
            <a:pPr eaLnBrk="1" hangingPunct="1">
              <a:spcAft>
                <a:spcPct val="25000"/>
              </a:spcAft>
              <a:buFontTx/>
              <a:buChar char="•"/>
            </a:pPr>
            <a:r>
              <a:rPr lang="en-US" smtClean="0"/>
              <a:t>In 2010 we have seen requirements for buffer zones appear on several pesticide labels, and for the soil fumigants 1,3,-D, dazomet, iodomethane, DMDS, and furfural</a:t>
            </a:r>
          </a:p>
          <a:p>
            <a:pPr eaLnBrk="1" hangingPunct="1">
              <a:spcAft>
                <a:spcPct val="25000"/>
              </a:spcAft>
              <a:buFontTx/>
              <a:buChar char="•"/>
            </a:pPr>
            <a:r>
              <a:rPr lang="en-US" smtClean="0"/>
              <a:t>However, in 2011 it will become a requirement on ALL labels for products that have soil uses and contain methyl bromide, chloropicrin, metam sodium/potassium, and dazomet.</a:t>
            </a:r>
          </a:p>
          <a:p>
            <a:pPr eaLnBrk="1" hangingPunct="1">
              <a:buFontTx/>
              <a:buChar char="•"/>
            </a:pPr>
            <a:endParaRPr lang="en-US" smtClean="0"/>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p>
            <a:fld id="{96FC4787-7E06-4532-9733-6AE0A6505F4E}" type="slidenum">
              <a:rPr lang="en-US" smtClean="0"/>
              <a:pPr/>
              <a:t>50</a:t>
            </a:fld>
            <a:endParaRPr lang="en-US" smtClean="0"/>
          </a:p>
        </p:txBody>
      </p:sp>
      <p:sp>
        <p:nvSpPr>
          <p:cNvPr id="20173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9" tIns="46575" rIns="93149" bIns="46575" anchor="b"/>
          <a:lstStyle/>
          <a:p>
            <a:pPr algn="r"/>
            <a:fld id="{2EE61404-632B-491F-B4F6-03CA926AFC45}" type="slidenum">
              <a:rPr lang="en-US" sz="1200"/>
              <a:pPr algn="r"/>
              <a:t>50</a:t>
            </a:fld>
            <a:endParaRPr lang="en-US" sz="1200"/>
          </a:p>
        </p:txBody>
      </p:sp>
      <p:sp>
        <p:nvSpPr>
          <p:cNvPr id="201731" name="Rectangle 2"/>
          <p:cNvSpPr>
            <a:spLocks noGrp="1" noRot="1" noChangeAspect="1" noChangeArrowheads="1" noTextEdit="1"/>
          </p:cNvSpPr>
          <p:nvPr>
            <p:ph type="sldImg"/>
          </p:nvPr>
        </p:nvSpPr>
        <p:spPr>
          <a:xfrm>
            <a:off x="1181100" y="698500"/>
            <a:ext cx="4648200" cy="3486150"/>
          </a:xfrm>
          <a:ln/>
        </p:spPr>
      </p:sp>
      <p:sp>
        <p:nvSpPr>
          <p:cNvPr id="201732" name="Rectangle 3"/>
          <p:cNvSpPr>
            <a:spLocks noGrp="1" noChangeArrowheads="1"/>
          </p:cNvSpPr>
          <p:nvPr>
            <p:ph type="body" idx="1"/>
          </p:nvPr>
        </p:nvSpPr>
        <p:spPr>
          <a:xfrm>
            <a:off x="701675" y="4416425"/>
            <a:ext cx="5607050" cy="4181475"/>
          </a:xfrm>
          <a:noFill/>
          <a:ln/>
        </p:spPr>
        <p:txBody>
          <a:bodyPr lIns="93149" tIns="46575" rIns="93149" bIns="46575"/>
          <a:lstStyle/>
          <a:p>
            <a:pPr eaLnBrk="1" hangingPunct="1"/>
            <a:r>
              <a:rPr lang="en-US" smtClean="0"/>
              <a:t>In this example, </a:t>
            </a:r>
          </a:p>
          <a:p>
            <a:pPr eaLnBrk="1" hangingPunct="1">
              <a:buFontTx/>
              <a:buChar char="•"/>
            </a:pPr>
            <a:r>
              <a:rPr lang="en-US" smtClean="0"/>
              <a:t>The Green block is the application block or treated field</a:t>
            </a:r>
          </a:p>
          <a:p>
            <a:pPr eaLnBrk="1" hangingPunct="1">
              <a:buFontTx/>
              <a:buChar char="•"/>
            </a:pPr>
            <a:r>
              <a:rPr lang="en-US" smtClean="0"/>
              <a:t>The Red line is a buffer zone that extends across a roadway (left side)</a:t>
            </a:r>
          </a:p>
          <a:p>
            <a:pPr eaLnBrk="1" hangingPunct="1">
              <a:buFontTx/>
              <a:buChar char="•"/>
            </a:pPr>
            <a:r>
              <a:rPr lang="en-US" smtClean="0"/>
              <a:t>Yellow dots are buffer zone signs</a:t>
            </a:r>
          </a:p>
          <a:p>
            <a:pPr eaLnBrk="1" hangingPunct="1">
              <a:buFontTx/>
              <a:buChar char="•"/>
            </a:pPr>
            <a:r>
              <a:rPr lang="en-US" smtClean="0"/>
              <a:t>Signs should be posted where the BZ and Road cross (yellow dot)</a:t>
            </a:r>
          </a:p>
          <a:p>
            <a:pPr eaLnBrk="1" hangingPunct="1">
              <a:buFontTx/>
              <a:buChar char="•"/>
            </a:pPr>
            <a:r>
              <a:rPr lang="en-US" smtClean="0"/>
              <a:t>The fence eliminates the need to post the right side of the field since it prevents access to the buffer</a:t>
            </a:r>
          </a:p>
          <a:p>
            <a:pPr eaLnBrk="1" hangingPunct="1">
              <a:buFontTx/>
              <a:buChar char="•"/>
            </a:pPr>
            <a:endParaRPr lang="en-US" smtClean="0"/>
          </a:p>
          <a:p>
            <a:pPr eaLnBrk="1" hangingPunct="1">
              <a:buFontTx/>
              <a:buChar char="•"/>
            </a:pPr>
            <a:r>
              <a:rPr lang="en-US" smtClean="0"/>
              <a:t>(IF ASKED:  Some jurisdictions may have restrictions on putting signs along roadways.  However, the REDs require applicators to comply with local laws and regulations with regard to buffers and posting.)</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p>
            <a:fld id="{51F2426E-3364-4665-AFF8-4F21F004319D}" type="slidenum">
              <a:rPr lang="en-US" smtClean="0"/>
              <a:pPr/>
              <a:t>51</a:t>
            </a:fld>
            <a:endParaRPr lang="en-US" smtClean="0"/>
          </a:p>
        </p:txBody>
      </p:sp>
      <p:sp>
        <p:nvSpPr>
          <p:cNvPr id="20377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9" tIns="46575" rIns="93149" bIns="46575" anchor="b"/>
          <a:lstStyle/>
          <a:p>
            <a:pPr algn="r"/>
            <a:fld id="{12115A46-A698-49FE-86A8-711C55D16200}" type="slidenum">
              <a:rPr lang="en-US" sz="1200"/>
              <a:pPr algn="r"/>
              <a:t>51</a:t>
            </a:fld>
            <a:endParaRPr lang="en-US" sz="1200"/>
          </a:p>
        </p:txBody>
      </p:sp>
      <p:sp>
        <p:nvSpPr>
          <p:cNvPr id="203779" name="Rectangle 2"/>
          <p:cNvSpPr>
            <a:spLocks noGrp="1" noRot="1" noChangeAspect="1" noChangeArrowheads="1" noTextEdit="1"/>
          </p:cNvSpPr>
          <p:nvPr>
            <p:ph type="sldImg"/>
          </p:nvPr>
        </p:nvSpPr>
        <p:spPr>
          <a:xfrm>
            <a:off x="1181100" y="698500"/>
            <a:ext cx="4648200" cy="3486150"/>
          </a:xfrm>
          <a:ln/>
        </p:spPr>
      </p:sp>
      <p:sp>
        <p:nvSpPr>
          <p:cNvPr id="203780" name="Rectangle 3"/>
          <p:cNvSpPr>
            <a:spLocks noGrp="1" noChangeArrowheads="1"/>
          </p:cNvSpPr>
          <p:nvPr>
            <p:ph type="body" idx="1"/>
          </p:nvPr>
        </p:nvSpPr>
        <p:spPr>
          <a:xfrm>
            <a:off x="701675" y="4416425"/>
            <a:ext cx="5607050" cy="4181475"/>
          </a:xfrm>
          <a:noFill/>
          <a:ln/>
        </p:spPr>
        <p:txBody>
          <a:bodyPr lIns="93149" tIns="46575" rIns="93149" bIns="46575"/>
          <a:lstStyle/>
          <a:p>
            <a:pPr eaLnBrk="1" hangingPunct="1"/>
            <a:r>
              <a:rPr lang="en-US" smtClean="0"/>
              <a:t>This is a reminder that treated area signs are already a requirement on fumigant product labels.</a:t>
            </a:r>
          </a:p>
          <a:p>
            <a:pPr eaLnBrk="1" hangingPunct="1"/>
            <a:endParaRPr lang="en-US" smtClean="0"/>
          </a:p>
          <a:p>
            <a:pPr eaLnBrk="1" hangingPunct="1"/>
            <a:r>
              <a:rPr lang="en-US" smtClean="0"/>
              <a:t>Here is an example of one.  EPA has not changed any of the requirements for these signs.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p>
            <a:fld id="{896F5B4D-12A7-401C-8841-DCDF5D1AB321}" type="slidenum">
              <a:rPr lang="en-US" smtClean="0"/>
              <a:pPr/>
              <a:t>52</a:t>
            </a:fld>
            <a:endParaRPr lang="en-US" smtClean="0"/>
          </a:p>
        </p:txBody>
      </p:sp>
      <p:sp>
        <p:nvSpPr>
          <p:cNvPr id="20582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9" tIns="46575" rIns="93149" bIns="46575" anchor="b"/>
          <a:lstStyle/>
          <a:p>
            <a:pPr algn="r"/>
            <a:fld id="{4DF8B702-B413-4E59-9FD7-81F0ACB1F0B1}" type="slidenum">
              <a:rPr lang="en-US" sz="1200"/>
              <a:pPr algn="r"/>
              <a:t>52</a:t>
            </a:fld>
            <a:endParaRPr lang="en-US" sz="1200"/>
          </a:p>
        </p:txBody>
      </p:sp>
      <p:sp>
        <p:nvSpPr>
          <p:cNvPr id="205827"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091" tIns="46548" rIns="93091" bIns="46548" anchor="b"/>
          <a:lstStyle/>
          <a:p>
            <a:pPr algn="r"/>
            <a:fld id="{233D1F94-1B89-46D6-BFBB-262A068B0B99}" type="slidenum">
              <a:rPr lang="en-US" sz="1300"/>
              <a:pPr algn="r"/>
              <a:t>52</a:t>
            </a:fld>
            <a:endParaRPr lang="en-US" sz="1300"/>
          </a:p>
        </p:txBody>
      </p:sp>
      <p:sp>
        <p:nvSpPr>
          <p:cNvPr id="205828" name="Rectangle 2"/>
          <p:cNvSpPr>
            <a:spLocks noGrp="1" noRot="1" noChangeAspect="1" noChangeArrowheads="1" noTextEdit="1"/>
          </p:cNvSpPr>
          <p:nvPr>
            <p:ph type="sldImg"/>
          </p:nvPr>
        </p:nvSpPr>
        <p:spPr>
          <a:xfrm>
            <a:off x="1181100" y="698500"/>
            <a:ext cx="4648200" cy="3486150"/>
          </a:xfrm>
          <a:ln/>
        </p:spPr>
      </p:sp>
      <p:sp>
        <p:nvSpPr>
          <p:cNvPr id="205829" name="Rectangle 3"/>
          <p:cNvSpPr>
            <a:spLocks noGrp="1" noChangeArrowheads="1"/>
          </p:cNvSpPr>
          <p:nvPr>
            <p:ph type="body" idx="1"/>
          </p:nvPr>
        </p:nvSpPr>
        <p:spPr>
          <a:xfrm>
            <a:off x="701675" y="4416425"/>
            <a:ext cx="5607050" cy="4181475"/>
          </a:xfrm>
          <a:noFill/>
          <a:ln/>
        </p:spPr>
        <p:txBody>
          <a:bodyPr lIns="93091" tIns="46548" rIns="93091" bIns="46548"/>
          <a:lstStyle/>
          <a:p>
            <a:pPr marL="290513" indent="-290513" eaLnBrk="1" hangingPunct="1">
              <a:buFontTx/>
              <a:buChar char="•"/>
            </a:pPr>
            <a:r>
              <a:rPr lang="en-US" smtClean="0"/>
              <a:t>This is the information that must be on a sign posted for a buffer zone.</a:t>
            </a:r>
          </a:p>
          <a:p>
            <a:pPr marL="290513" indent="-290513" eaLnBrk="1" hangingPunct="1">
              <a:buFontTx/>
              <a:buChar char="•"/>
            </a:pPr>
            <a:r>
              <a:rPr lang="en-US" smtClean="0"/>
              <a:t>You may notice that the content of these signs is different than the signs that are posted at the edge of a treated field.</a:t>
            </a:r>
          </a:p>
          <a:p>
            <a:pPr marL="290513" indent="-290513" eaLnBrk="1" hangingPunct="1"/>
            <a:endParaRPr lang="en-US" smtClean="0"/>
          </a:p>
          <a:p>
            <a:pPr marL="290513" indent="-290513" eaLnBrk="1" hangingPunct="1">
              <a:buFontTx/>
              <a:buChar char="•"/>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53" tIns="46576" rIns="93153" bIns="46576" anchor="b"/>
          <a:lstStyle/>
          <a:p>
            <a:pPr algn="r" defTabSz="931863"/>
            <a:fld id="{3069968F-0F43-43FA-82FE-7FD7E8FE1DCB}" type="slidenum">
              <a:rPr lang="en-US" sz="1200"/>
              <a:pPr algn="r" defTabSz="931863"/>
              <a:t>53</a:t>
            </a:fld>
            <a:endParaRPr lang="en-US" sz="1200"/>
          </a:p>
        </p:txBody>
      </p:sp>
      <p:sp>
        <p:nvSpPr>
          <p:cNvPr id="207874" name="Rectangle 2"/>
          <p:cNvSpPr>
            <a:spLocks noGrp="1" noRot="1" noChangeArrowheads="1" noTextEdit="1"/>
          </p:cNvSpPr>
          <p:nvPr>
            <p:ph type="sldImg"/>
          </p:nvPr>
        </p:nvSpPr>
        <p:spPr>
          <a:xfrm>
            <a:off x="1182688" y="698500"/>
            <a:ext cx="4648200" cy="3486150"/>
          </a:xfrm>
          <a:ln/>
        </p:spPr>
      </p:sp>
      <p:sp>
        <p:nvSpPr>
          <p:cNvPr id="207875" name="Rectangle 3"/>
          <p:cNvSpPr>
            <a:spLocks noGrp="1" noChangeArrowheads="1"/>
          </p:cNvSpPr>
          <p:nvPr>
            <p:ph type="body" idx="1"/>
          </p:nvPr>
        </p:nvSpPr>
        <p:spPr>
          <a:xfrm>
            <a:off x="701675" y="4416425"/>
            <a:ext cx="5607050" cy="4181475"/>
          </a:xfrm>
          <a:noFill/>
          <a:ln/>
        </p:spPr>
        <p:txBody>
          <a:bodyPr lIns="93153" tIns="46576" rIns="93153" bIns="46576"/>
          <a:lstStyle/>
          <a:p>
            <a:r>
              <a:rPr lang="en-US" smtClean="0"/>
              <a:t>Registrants are required to develop and disseminate certain information for handlers who will be involved in fumigations.</a:t>
            </a:r>
          </a:p>
          <a:p>
            <a:r>
              <a:rPr lang="en-US" smtClean="0"/>
              <a:t>This requirement is meant to increase the handlers’ basic awareness and understanding about safely working around fumigants.</a:t>
            </a:r>
          </a:p>
          <a:p>
            <a:pPr>
              <a:buFontTx/>
              <a:buChar char="-"/>
            </a:pPr>
            <a:r>
              <a:rPr lang="en-US" smtClean="0"/>
              <a:t>This information will be given in addition to the training that handlers get as required by the Worker Protection Standard. </a:t>
            </a:r>
          </a:p>
          <a:p>
            <a:pPr>
              <a:buFontTx/>
              <a:buChar char="-"/>
            </a:pPr>
            <a:r>
              <a:rPr lang="en-US" smtClean="0"/>
              <a:t>The information is related to fumigants and their use, which is not specifically covered in handler training required by the Worker Protection Standard.</a:t>
            </a:r>
          </a:p>
          <a:p>
            <a:pPr>
              <a:buFontTx/>
              <a:buChar char="-"/>
            </a:pPr>
            <a:r>
              <a:rPr lang="en-US" smtClean="0"/>
              <a:t>Registrants are required to develop materials on: safe handling procedures, respiratory protection, signs of exposure, and what to do in case of exposure or emergency.</a:t>
            </a:r>
          </a:p>
          <a:p>
            <a:pPr>
              <a:buFontTx/>
              <a:buChar char="-"/>
            </a:pPr>
            <a:r>
              <a:rPr lang="en-US" smtClean="0"/>
              <a:t>One requirement on labels will be that supervisors provide the information to their handlers or make sure they have received it in the last year.</a:t>
            </a:r>
          </a:p>
          <a:p>
            <a:pPr>
              <a:buFontTx/>
              <a:buChar char="-"/>
            </a:pPr>
            <a:r>
              <a:rPr lang="en-US" smtClean="0"/>
              <a:t>The supervisor will document in the FMP that they have provided the information or that they have verified that the handlers received it within the last year.</a:t>
            </a:r>
          </a:p>
          <a:p>
            <a:pPr>
              <a:buFontTx/>
              <a:buChar char="-"/>
            </a:pPr>
            <a:endParaRPr lang="en-US" smtClean="0"/>
          </a:p>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p:spPr>
        <p:txBody>
          <a:bodyPr/>
          <a:lstStyle/>
          <a:p>
            <a:fld id="{51BD1346-7180-4749-84D1-AAFF5914B996}" type="slidenum">
              <a:rPr lang="en-US" smtClean="0"/>
              <a:pPr/>
              <a:t>54</a:t>
            </a:fld>
            <a:endParaRPr lang="en-US" smtClean="0"/>
          </a:p>
        </p:txBody>
      </p:sp>
      <p:sp>
        <p:nvSpPr>
          <p:cNvPr id="20992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53" tIns="46576" rIns="93153" bIns="46576" anchor="b"/>
          <a:lstStyle/>
          <a:p>
            <a:pPr algn="r"/>
            <a:fld id="{EFA31C09-BA3D-4675-BC2E-DE56491D258B}" type="slidenum">
              <a:rPr lang="en-US" sz="1200"/>
              <a:pPr algn="r"/>
              <a:t>54</a:t>
            </a:fld>
            <a:endParaRPr lang="en-US" sz="1200"/>
          </a:p>
        </p:txBody>
      </p:sp>
      <p:sp>
        <p:nvSpPr>
          <p:cNvPr id="209923" name="Rectangle 2"/>
          <p:cNvSpPr>
            <a:spLocks noGrp="1" noRot="1" noChangeAspect="1" noChangeArrowheads="1" noTextEdit="1"/>
          </p:cNvSpPr>
          <p:nvPr>
            <p:ph type="sldImg"/>
          </p:nvPr>
        </p:nvSpPr>
        <p:spPr>
          <a:xfrm>
            <a:off x="1182688" y="698500"/>
            <a:ext cx="4648200" cy="3486150"/>
          </a:xfrm>
          <a:ln/>
        </p:spPr>
      </p:sp>
      <p:sp>
        <p:nvSpPr>
          <p:cNvPr id="209924" name="Rectangle 3"/>
          <p:cNvSpPr>
            <a:spLocks noGrp="1" noChangeArrowheads="1"/>
          </p:cNvSpPr>
          <p:nvPr>
            <p:ph type="body" idx="1"/>
          </p:nvPr>
        </p:nvSpPr>
        <p:spPr>
          <a:xfrm>
            <a:off x="388938" y="4338638"/>
            <a:ext cx="5919787" cy="4492625"/>
          </a:xfrm>
          <a:noFill/>
          <a:ln/>
        </p:spPr>
        <p:txBody>
          <a:bodyPr lIns="93153" tIns="46576" rIns="93153" bIns="46576"/>
          <a:lstStyle/>
          <a:p>
            <a:pPr eaLnBrk="1" hangingPunct="1">
              <a:lnSpc>
                <a:spcPct val="90000"/>
              </a:lnSpc>
            </a:pPr>
            <a:r>
              <a:rPr lang="en-US" smtClean="0"/>
              <a:t>As noted earlier, many accidents are related to mistakes made by applicators who were inexperienced or poorly trained.</a:t>
            </a:r>
          </a:p>
          <a:p>
            <a:pPr eaLnBrk="1" hangingPunct="1">
              <a:lnSpc>
                <a:spcPct val="90000"/>
              </a:lnSpc>
            </a:pPr>
            <a:endParaRPr lang="en-US" smtClean="0"/>
          </a:p>
          <a:p>
            <a:pPr eaLnBrk="1" hangingPunct="1">
              <a:lnSpc>
                <a:spcPct val="90000"/>
              </a:lnSpc>
              <a:buFontTx/>
              <a:buChar char="-"/>
            </a:pPr>
            <a:r>
              <a:rPr lang="en-US" smtClean="0"/>
              <a:t>You may already know that there are Pesticide Safety Education Programs that are usually housed in the Cooperative Extension Service of Land Grant Universities.  Through these programs, applicators across the country can receive information on a wide variety of pesticide applications.  </a:t>
            </a:r>
          </a:p>
          <a:p>
            <a:pPr eaLnBrk="1" hangingPunct="1">
              <a:lnSpc>
                <a:spcPct val="90000"/>
              </a:lnSpc>
              <a:buFontTx/>
              <a:buChar char="-"/>
            </a:pPr>
            <a:r>
              <a:rPr lang="en-US" smtClean="0"/>
              <a:t>Although there are many good programs, many states do not have programs or training classes that focus specifically on soil fumigation.</a:t>
            </a:r>
          </a:p>
          <a:p>
            <a:pPr eaLnBrk="1" hangingPunct="1">
              <a:lnSpc>
                <a:spcPct val="90000"/>
              </a:lnSpc>
              <a:buFontTx/>
              <a:buChar char="-"/>
            </a:pPr>
            <a:r>
              <a:rPr lang="en-US" smtClean="0"/>
              <a:t>Therefore, to address this gap, registrants will develop and implement training programs for certified applicators in charge of soil fumigations.</a:t>
            </a:r>
          </a:p>
          <a:p>
            <a:pPr eaLnBrk="1" hangingPunct="1">
              <a:lnSpc>
                <a:spcPct val="90000"/>
              </a:lnSpc>
              <a:buFontTx/>
              <a:buChar char="-"/>
            </a:pPr>
            <a:r>
              <a:rPr lang="en-US" smtClean="0"/>
              <a:t>Many companies already have good training programs for their products, but they will have to add information on the new requirements and how to comply with them.  </a:t>
            </a:r>
          </a:p>
          <a:p>
            <a:pPr eaLnBrk="1" hangingPunct="1">
              <a:lnSpc>
                <a:spcPct val="90000"/>
              </a:lnSpc>
              <a:buFontTx/>
              <a:buChar char="-"/>
            </a:pPr>
            <a:r>
              <a:rPr lang="en-US" smtClean="0"/>
              <a:t>Registrants will have to provide a card or certificate to applicators who successfully complete training, and maintain a record of it in a database.  They must make the information accessible to enforcement personnel.</a:t>
            </a:r>
          </a:p>
          <a:p>
            <a:pPr eaLnBrk="1" hangingPunct="1">
              <a:lnSpc>
                <a:spcPct val="90000"/>
              </a:lnSpc>
              <a:buFontTx/>
              <a:buChar char="-"/>
            </a:pPr>
            <a:r>
              <a:rPr lang="en-US" smtClean="0"/>
              <a:t>Applicators should attach a copy of their card or certificate to the Fumigant Management Plan to demonstrate that have successfully completed the training.</a:t>
            </a:r>
          </a:p>
          <a:p>
            <a:pPr eaLnBrk="1" hangingPunct="1">
              <a:lnSpc>
                <a:spcPct val="90000"/>
              </a:lnSpc>
              <a:buFontTx/>
              <a:buChar char="-"/>
            </a:pPr>
            <a:r>
              <a:rPr lang="en-US" smtClean="0"/>
              <a:t>In 2011, labels will bear a statement requiring applicators to complete the training.</a:t>
            </a:r>
          </a:p>
          <a:p>
            <a:pPr eaLnBrk="1" hangingPunct="1">
              <a:lnSpc>
                <a:spcPct val="90000"/>
              </a:lnSpc>
              <a:buFontTx/>
              <a:buChar char="-"/>
            </a:pPr>
            <a:r>
              <a:rPr lang="en-US" smtClean="0"/>
              <a:t>EPA will accept state certification in a soil fumigant category or state-administered training in lieu of registrant training in states that have programs that meet the criteria for the registrant programs outlined in the Reregistration Eligibility Decisions.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fld id="{6FD4B49A-DCD7-4C11-ADC7-BC57F3CD99EC}" type="slidenum">
              <a:rPr lang="en-US" smtClean="0"/>
              <a:pPr/>
              <a:t>55</a:t>
            </a:fld>
            <a:endParaRPr lang="en-US" smtClean="0"/>
          </a:p>
        </p:txBody>
      </p:sp>
      <p:sp>
        <p:nvSpPr>
          <p:cNvPr id="21197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27" tIns="46564" rIns="93127" bIns="46564" anchor="b"/>
          <a:lstStyle/>
          <a:p>
            <a:pPr algn="r"/>
            <a:fld id="{AC0BC5AC-0782-40F4-B593-D4FA77BA56C3}" type="slidenum">
              <a:rPr lang="en-US" sz="1200">
                <a:cs typeface="Arial" charset="0"/>
              </a:rPr>
              <a:pPr algn="r"/>
              <a:t>55</a:t>
            </a:fld>
            <a:endParaRPr lang="en-US" sz="1200">
              <a:cs typeface="Arial" charset="0"/>
            </a:endParaRPr>
          </a:p>
        </p:txBody>
      </p:sp>
      <p:sp>
        <p:nvSpPr>
          <p:cNvPr id="211971" name="Rectangle 2"/>
          <p:cNvSpPr>
            <a:spLocks noGrp="1" noRot="1" noChangeAspect="1" noChangeArrowheads="1" noTextEdit="1"/>
          </p:cNvSpPr>
          <p:nvPr>
            <p:ph type="sldImg"/>
          </p:nvPr>
        </p:nvSpPr>
        <p:spPr>
          <a:xfrm>
            <a:off x="1181100" y="698500"/>
            <a:ext cx="4648200" cy="3486150"/>
          </a:xfrm>
          <a:ln/>
        </p:spPr>
      </p:sp>
      <p:sp>
        <p:nvSpPr>
          <p:cNvPr id="211972" name="Rectangle 3"/>
          <p:cNvSpPr>
            <a:spLocks noGrp="1" noChangeArrowheads="1"/>
          </p:cNvSpPr>
          <p:nvPr>
            <p:ph type="body" idx="1"/>
          </p:nvPr>
        </p:nvSpPr>
        <p:spPr>
          <a:xfrm>
            <a:off x="701675" y="4416425"/>
            <a:ext cx="5607050" cy="4181475"/>
          </a:xfrm>
          <a:noFill/>
          <a:ln/>
        </p:spPr>
        <p:txBody>
          <a:bodyPr lIns="93127" tIns="46564" rIns="93127" bIns="46564"/>
          <a:lstStyle/>
          <a:p>
            <a:pPr eaLnBrk="1" hangingPunct="1"/>
            <a:r>
              <a:rPr lang="en-US" smtClean="0"/>
              <a:t>This concludes module 1.</a:t>
            </a:r>
          </a:p>
          <a:p>
            <a:pPr eaLnBrk="1" hangingPunct="1"/>
            <a:endParaRPr lang="en-US" smtClean="0"/>
          </a:p>
          <a:p>
            <a:pPr eaLnBrk="1" hangingPunct="1"/>
            <a:r>
              <a:rPr lang="en-US" smtClean="0"/>
              <a:t>If you have questions on any of the information covered in this module, feel free to contact any of the EPA people listed on this slide.</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71296735-B50A-4C72-963B-A391B73C6B15}" type="slidenum">
              <a:rPr lang="en-US" smtClean="0"/>
              <a:pPr/>
              <a:t>5</a:t>
            </a:fld>
            <a:endParaRPr lang="en-US" smtClean="0"/>
          </a:p>
        </p:txBody>
      </p:sp>
      <p:sp>
        <p:nvSpPr>
          <p:cNvPr id="10240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49" tIns="46575" rIns="93149" bIns="46575" anchor="b"/>
          <a:lstStyle/>
          <a:p>
            <a:pPr algn="r"/>
            <a:fld id="{9CFB5CAA-1B31-40E0-B789-D5524217BE17}" type="slidenum">
              <a:rPr lang="en-US" sz="1200"/>
              <a:pPr algn="r"/>
              <a:t>5</a:t>
            </a:fld>
            <a:endParaRPr lang="en-US" sz="1200"/>
          </a:p>
        </p:txBody>
      </p:sp>
      <p:sp>
        <p:nvSpPr>
          <p:cNvPr id="102403" name="Rectangle 2"/>
          <p:cNvSpPr>
            <a:spLocks noGrp="1" noRot="1" noChangeAspect="1" noChangeArrowheads="1" noTextEdit="1"/>
          </p:cNvSpPr>
          <p:nvPr>
            <p:ph type="sldImg"/>
          </p:nvPr>
        </p:nvSpPr>
        <p:spPr>
          <a:xfrm>
            <a:off x="1181100" y="698500"/>
            <a:ext cx="4648200" cy="3486150"/>
          </a:xfrm>
          <a:ln/>
        </p:spPr>
      </p:sp>
      <p:sp>
        <p:nvSpPr>
          <p:cNvPr id="102404" name="Rectangle 3"/>
          <p:cNvSpPr>
            <a:spLocks noGrp="1" noChangeArrowheads="1"/>
          </p:cNvSpPr>
          <p:nvPr>
            <p:ph type="body" idx="1"/>
          </p:nvPr>
        </p:nvSpPr>
        <p:spPr>
          <a:xfrm>
            <a:off x="700088" y="4414838"/>
            <a:ext cx="5610225" cy="4183062"/>
          </a:xfrm>
          <a:noFill/>
          <a:ln/>
        </p:spPr>
        <p:txBody>
          <a:bodyPr lIns="93149" tIns="46575" rIns="93149" bIns="46575"/>
          <a:lstStyle/>
          <a:p>
            <a:pPr eaLnBrk="1" hangingPunct="1">
              <a:buFontTx/>
              <a:buChar char="•"/>
            </a:pPr>
            <a:r>
              <a:rPr lang="en-US" smtClean="0"/>
              <a:t>Here are the main application methods that are used for MeBr, Pic, metam, and dazomet.  </a:t>
            </a:r>
          </a:p>
          <a:p>
            <a:pPr eaLnBrk="1" hangingPunct="1">
              <a:buFontTx/>
              <a:buChar char="•"/>
            </a:pPr>
            <a:r>
              <a:rPr lang="en-US" smtClean="0"/>
              <a:t>In the Midwest, the most prevalent chemical and method used is metam sodium applied with a center pivot.  </a:t>
            </a:r>
          </a:p>
          <a:p>
            <a:pPr eaLnBrk="1" hangingPunct="1">
              <a:buFontTx/>
              <a:buChar char="•"/>
            </a:pPr>
            <a:r>
              <a:rPr lang="en-US" smtClean="0"/>
              <a:t>In the Southeast, a tarped bedded shank application is the most prevelant.  Bedded applications are common in the Northwest, but without tarps.</a:t>
            </a:r>
          </a:p>
          <a:p>
            <a:pPr eaLnBrk="1" hangingPunct="1">
              <a:buFontTx/>
              <a:buChar char="•"/>
            </a:pPr>
            <a:r>
              <a:rPr lang="en-US" smtClean="0"/>
              <a:t>One exception to that, however, is in the Pacific Northwest, where methyl bromide is applied using the shank broadcast method.</a:t>
            </a:r>
          </a:p>
          <a:p>
            <a:pPr eaLnBrk="1" hangingPunct="1">
              <a:buFontTx/>
              <a:buChar char="•"/>
            </a:pPr>
            <a:r>
              <a:rPr lang="en-US" smtClean="0"/>
              <a:t>EPA’s risk assessments included all of these application scenarios.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C7D72C60-02A9-4EEC-91AE-E51059B024ED}" type="slidenum">
              <a:rPr lang="en-US" smtClean="0"/>
              <a:pPr/>
              <a:t>6</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304800" y="4416425"/>
            <a:ext cx="6477000" cy="4651375"/>
          </a:xfrm>
          <a:noFill/>
          <a:ln/>
        </p:spPr>
        <p:txBody>
          <a:bodyPr/>
          <a:lstStyle/>
          <a:p>
            <a:pPr eaLnBrk="1" hangingPunct="1">
              <a:lnSpc>
                <a:spcPct val="80000"/>
              </a:lnSpc>
            </a:pPr>
            <a:r>
              <a:rPr lang="en-US" smtClean="0"/>
              <a:t>Here are 2 examples of generic good agricultural practices. </a:t>
            </a:r>
          </a:p>
          <a:p>
            <a:pPr eaLnBrk="1" hangingPunct="1">
              <a:lnSpc>
                <a:spcPct val="80000"/>
              </a:lnSpc>
            </a:pPr>
            <a:r>
              <a:rPr lang="en-US" smtClean="0"/>
              <a:t>While the label on different fumigants may have different language regarding these requirements, the general concepts are the same and the GAPs are equally important when using any of the fumigants. </a:t>
            </a:r>
          </a:p>
          <a:p>
            <a:pPr eaLnBrk="1" hangingPunct="1">
              <a:lnSpc>
                <a:spcPct val="80000"/>
              </a:lnSpc>
            </a:pPr>
            <a:r>
              <a:rPr lang="en-US" smtClean="0"/>
              <a:t>The fumigant will be more effective at controlling pests, and will remain in the soil for a longer period of time, if the soil has the proper amount of moisture at the time of the application.  </a:t>
            </a:r>
          </a:p>
          <a:p>
            <a:pPr eaLnBrk="1" hangingPunct="1">
              <a:lnSpc>
                <a:spcPct val="80000"/>
              </a:lnSpc>
            </a:pPr>
            <a:r>
              <a:rPr lang="en-US" smtClean="0"/>
              <a:t>For chloropicrin and methyl bromide the soil must be moist 9 inches below the surface; and for metam the soil must be moist in the top 6 inches. To determine if there is sufficient moisture in the soil, fumigant users can either utilize the USDA Feel and Appearance Method or an instrument, such as a tensiometer. If there is insufficient moisture, the user has to adjust the soil moisture by irrigation, discing or plowing.</a:t>
            </a:r>
          </a:p>
          <a:p>
            <a:pPr eaLnBrk="1" hangingPunct="1">
              <a:lnSpc>
                <a:spcPct val="80000"/>
              </a:lnSpc>
            </a:pPr>
            <a:r>
              <a:rPr lang="en-US" smtClean="0"/>
              <a:t>The user must document in the Fumigant Management Plan the state of the soil moisture before application.</a:t>
            </a:r>
          </a:p>
          <a:p>
            <a:pPr eaLnBrk="1" hangingPunct="1">
              <a:lnSpc>
                <a:spcPct val="80000"/>
              </a:lnSpc>
            </a:pPr>
            <a:endParaRPr lang="en-US" smtClean="0"/>
          </a:p>
          <a:p>
            <a:pPr eaLnBrk="1" hangingPunct="1">
              <a:lnSpc>
                <a:spcPct val="80000"/>
              </a:lnSpc>
            </a:pPr>
            <a:r>
              <a:rPr lang="en-US" smtClean="0"/>
              <a:t>Here is another example of a Good Agricultural Practice that is generic: </a:t>
            </a:r>
          </a:p>
          <a:p>
            <a:pPr eaLnBrk="1" hangingPunct="1">
              <a:lnSpc>
                <a:spcPct val="80000"/>
              </a:lnSpc>
            </a:pPr>
            <a:r>
              <a:rPr lang="en-US" smtClean="0"/>
              <a:t>Proper soil preparation ensures that applications are more effective at controlling pests and helps seal fumigants in the soil.</a:t>
            </a:r>
          </a:p>
          <a:p>
            <a:pPr eaLnBrk="1" hangingPunct="1">
              <a:lnSpc>
                <a:spcPct val="80000"/>
              </a:lnSpc>
            </a:pPr>
            <a:r>
              <a:rPr lang="en-US" smtClean="0"/>
              <a:t>The user must prepare the soil to the depth of the treatment zone.</a:t>
            </a:r>
          </a:p>
          <a:p>
            <a:pPr eaLnBrk="1" hangingPunct="1">
              <a:lnSpc>
                <a:spcPct val="80000"/>
              </a:lnSpc>
            </a:pPr>
            <a:r>
              <a:rPr lang="en-US" smtClean="0"/>
              <a:t>Large clods should be broken down as much as possible </a:t>
            </a:r>
          </a:p>
          <a:p>
            <a:pPr eaLnBrk="1" hangingPunct="1">
              <a:lnSpc>
                <a:spcPct val="80000"/>
              </a:lnSpc>
            </a:pPr>
            <a:r>
              <a:rPr lang="en-US" smtClean="0"/>
              <a:t>While EPA understands that “Large” is subjective, we wanted to provide the flexibility that growers need:</a:t>
            </a:r>
          </a:p>
          <a:p>
            <a:pPr eaLnBrk="1" hangingPunct="1">
              <a:lnSpc>
                <a:spcPct val="80000"/>
              </a:lnSpc>
            </a:pPr>
            <a:r>
              <a:rPr lang="en-US" smtClean="0"/>
              <a:t>	- in all parts of the country, </a:t>
            </a:r>
          </a:p>
          <a:p>
            <a:pPr eaLnBrk="1" hangingPunct="1">
              <a:lnSpc>
                <a:spcPct val="80000"/>
              </a:lnSpc>
            </a:pPr>
            <a:r>
              <a:rPr lang="en-US" smtClean="0"/>
              <a:t>	- to make applications to different soil types, </a:t>
            </a:r>
          </a:p>
          <a:p>
            <a:pPr eaLnBrk="1" hangingPunct="1">
              <a:lnSpc>
                <a:spcPct val="80000"/>
              </a:lnSpc>
            </a:pPr>
            <a:r>
              <a:rPr lang="en-US" smtClean="0"/>
              <a:t>	- and to use different application methods.</a:t>
            </a:r>
          </a:p>
          <a:p>
            <a:pPr eaLnBrk="1" hangingPunct="1">
              <a:lnSpc>
                <a:spcPct val="80000"/>
              </a:lnSpc>
            </a:pPr>
            <a:r>
              <a:rPr lang="en-US" smtClean="0"/>
              <a:t>Soil conditions and the steps taken to ensure proper soil preparation were achieved prior to the application will be documented on the FMP.</a:t>
            </a:r>
          </a:p>
          <a:p>
            <a:pPr eaLnBrk="1" hangingPunct="1">
              <a:lnSpc>
                <a:spcPct val="90000"/>
              </a:lnSpc>
            </a:pPr>
            <a:endParaRPr lang="en-US" smtClean="0"/>
          </a:p>
          <a:p>
            <a:pPr eaLnBrk="1" hangingPunct="1">
              <a:lnSpc>
                <a:spcPct val="80000"/>
              </a:lnSpc>
            </a:pPr>
            <a:endParaRPr lang="en-US" smtClean="0"/>
          </a:p>
          <a:p>
            <a:pPr eaLnBrk="1" hangingPunct="1">
              <a:lnSpc>
                <a:spcPct val="80000"/>
              </a:lnSpc>
            </a:pPr>
            <a:endParaRPr lang="en-US" sz="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8BBBAE1A-4452-4B0E-8243-05F4C4D4E31A}" type="slidenum">
              <a:rPr lang="en-US" smtClean="0"/>
              <a:pPr/>
              <a:t>7</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152400" y="4191000"/>
            <a:ext cx="6705600" cy="4876800"/>
          </a:xfrm>
          <a:noFill/>
          <a:ln/>
        </p:spPr>
        <p:txBody>
          <a:bodyPr/>
          <a:lstStyle/>
          <a:p>
            <a:pPr eaLnBrk="1" hangingPunct="1"/>
            <a:r>
              <a:rPr lang="en-US" smtClean="0"/>
              <a:t>Another example of a generic GAP is soil temperature.</a:t>
            </a:r>
          </a:p>
          <a:p>
            <a:pPr eaLnBrk="1" hangingPunct="1"/>
            <a:r>
              <a:rPr lang="en-US" smtClean="0"/>
              <a:t>Similar to the Good Agricultural Practice on soil moisture, achieving the proper soil temperature helps make applications more effective at controlling pests while, at the same time, preventing fumigants from moving quickly out of the soil.  For some fumigants, e.g., metam, lower soil temperatures are generally more conducive to keeping the product in the soil.</a:t>
            </a:r>
          </a:p>
          <a:p>
            <a:pPr eaLnBrk="1" hangingPunct="1"/>
            <a:r>
              <a:rPr lang="en-US" smtClean="0"/>
              <a:t> </a:t>
            </a:r>
          </a:p>
          <a:p>
            <a:pPr eaLnBrk="1" hangingPunct="1"/>
            <a:r>
              <a:rPr lang="en-US" smtClean="0"/>
              <a:t>Soil fumigant applications (except drip) will require a maximum soil temperature of 90 degrees Fahrenheit. The pesticide user must measure and record the soil temperature in the Fumigant Management Plan (FMP) under certain conditions, for example, the soil temperature must be measured if the air temperature was over 100 degrees Fahrenheit in any of the 3 days prior to the application.</a:t>
            </a:r>
          </a:p>
          <a:p>
            <a:pPr eaLnBrk="1" hangingPunct="1"/>
            <a:endParaRPr lang="en-US" b="1" smtClean="0"/>
          </a:p>
          <a:p>
            <a:pPr eaLnBrk="1" hangingPunct="1"/>
            <a:r>
              <a:rPr lang="en-US" smtClean="0"/>
              <a:t>There may be different depth requirements for taking soil temperatures, depending on the method of application used.  </a:t>
            </a:r>
          </a:p>
          <a:p>
            <a:pPr eaLnBrk="1" hangingPunct="1"/>
            <a:endParaRPr lang="en-US" smtClean="0"/>
          </a:p>
          <a:p>
            <a:pPr eaLnBrk="1" hangingPunct="1"/>
            <a:r>
              <a:rPr lang="en-US" smtClean="0"/>
              <a:t>For example, for a ground rig application of metam, the user must measure the soil temperature at the depth of injection.  For metam chemigation applications, the soil temperature must be measured at a depth of 3 inches.  Even though chemigation applications are made to the soil surface, they are intended to penetrate 3-10 inches deep into the soil.</a:t>
            </a:r>
          </a:p>
          <a:p>
            <a:pPr eaLnBrk="1" hangingPunct="1"/>
            <a:endParaRPr lang="en-US" smtClean="0"/>
          </a:p>
          <a:p>
            <a:pPr eaLnBrk="1" hangingPunct="1"/>
            <a:r>
              <a:rPr lang="en-US" smtClean="0"/>
              <a:t>Explanation of the drip exception:</a:t>
            </a:r>
          </a:p>
          <a:p>
            <a:pPr eaLnBrk="1" hangingPunct="1"/>
            <a:r>
              <a:rPr lang="en-US" smtClean="0"/>
              <a:t>Once water is applied, the soil cools through evaporation. Nonetheless, some of the labels will require a specific soil temperature for drip applications.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F288BF0E-68D9-4AC9-AA02-4C8E641BFDF1}" type="slidenum">
              <a:rPr lang="en-US" smtClean="0"/>
              <a:pPr/>
              <a:t>8</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r>
              <a:rPr lang="en-US" smtClean="0"/>
              <a:t>Some examples of other Good Agricultural Practices are:</a:t>
            </a:r>
          </a:p>
          <a:p>
            <a:pPr eaLnBrk="1" hangingPunct="1"/>
            <a:endParaRPr lang="en-US" smtClean="0"/>
          </a:p>
          <a:p>
            <a:pPr eaLnBrk="1" hangingPunct="1"/>
            <a:r>
              <a:rPr lang="en-US" smtClean="0"/>
              <a:t>Sealing the soil;</a:t>
            </a:r>
          </a:p>
          <a:p>
            <a:pPr eaLnBrk="1" hangingPunct="1"/>
            <a:r>
              <a:rPr lang="en-US" smtClean="0"/>
              <a:t>Calibrating the application equipment;</a:t>
            </a:r>
          </a:p>
          <a:p>
            <a:pPr eaLnBrk="1" hangingPunct="1"/>
            <a:r>
              <a:rPr lang="en-US" smtClean="0"/>
              <a:t>And</a:t>
            </a:r>
          </a:p>
          <a:p>
            <a:pPr eaLnBrk="1" hangingPunct="1"/>
            <a:r>
              <a:rPr lang="en-US" smtClean="0"/>
              <a:t>Preventing end-row spillage.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496A798-983A-4D92-AEF9-9172AD7054E1}" type="slidenum">
              <a:rPr lang="en-US" smtClean="0"/>
              <a:pPr/>
              <a:t>9</a:t>
            </a:fld>
            <a:endParaRPr lang="en-US" smtClean="0"/>
          </a:p>
        </p:txBody>
      </p:sp>
      <p:sp>
        <p:nvSpPr>
          <p:cNvPr id="110594" name="Rectangle 2"/>
          <p:cNvSpPr>
            <a:spLocks noGrp="1" noRot="1" noChangeAspect="1" noChangeArrowheads="1" noTextEdit="1"/>
          </p:cNvSpPr>
          <p:nvPr>
            <p:ph type="sldImg"/>
          </p:nvPr>
        </p:nvSpPr>
        <p:spPr>
          <a:xfrm>
            <a:off x="1181100" y="698500"/>
            <a:ext cx="4648200" cy="3486150"/>
          </a:xfrm>
          <a:ln/>
        </p:spPr>
      </p:sp>
      <p:sp>
        <p:nvSpPr>
          <p:cNvPr id="110595" name="Rectangle 3"/>
          <p:cNvSpPr>
            <a:spLocks noGrp="1" noChangeArrowheads="1"/>
          </p:cNvSpPr>
          <p:nvPr>
            <p:ph type="body" idx="1"/>
          </p:nvPr>
        </p:nvSpPr>
        <p:spPr>
          <a:xfrm>
            <a:off x="700088" y="4414838"/>
            <a:ext cx="5610225" cy="4183062"/>
          </a:xfrm>
          <a:noFill/>
          <a:ln/>
        </p:spPr>
        <p:txBody>
          <a:bodyPr/>
          <a:lstStyle/>
          <a:p>
            <a:pPr eaLnBrk="1" hangingPunct="1"/>
            <a:r>
              <a:rPr lang="en-US" smtClean="0"/>
              <a:t>EPA’s risk assessments, which were based on the best available information including </a:t>
            </a:r>
          </a:p>
          <a:p>
            <a:pPr eaLnBrk="1" hangingPunct="1">
              <a:buFontTx/>
              <a:buChar char="•"/>
            </a:pPr>
            <a:r>
              <a:rPr lang="en-US" smtClean="0"/>
              <a:t>human and animal toxicity studies, </a:t>
            </a:r>
          </a:p>
          <a:p>
            <a:pPr eaLnBrk="1" hangingPunct="1">
              <a:buFontTx/>
              <a:buChar char="•"/>
            </a:pPr>
            <a:r>
              <a:rPr lang="en-US" smtClean="0"/>
              <a:t>exposures based on monitoring and modeling data, and </a:t>
            </a:r>
          </a:p>
          <a:p>
            <a:pPr eaLnBrk="1" hangingPunct="1">
              <a:buFontTx/>
              <a:buChar char="•"/>
            </a:pPr>
            <a:r>
              <a:rPr lang="en-US" smtClean="0"/>
              <a:t>incidents</a:t>
            </a:r>
          </a:p>
          <a:p>
            <a:pPr eaLnBrk="1" hangingPunct="1"/>
            <a:r>
              <a:rPr lang="en-US" smtClean="0"/>
              <a:t> indicate that there are risks to handlers and workers that are of concern.  This module covers the new requirements that will be on labels to address these risks.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5AF66C-C0B5-4A43-B44D-41C303388A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B2580-DAB1-4222-ACDA-21ECBFD981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4F64E0-0029-423B-B2CD-BD9126B2A3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FCEECF-B234-4291-B25C-E3A5188A90B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61DA31-3CEA-4CA0-A2C7-807EF7AA1B6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9B9AF3-9A2D-4EEA-9E78-8AE271DA52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03802-6085-4AB0-B929-F8306999C1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AA52D-43EF-4F7C-B327-CF6B600661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F4FA25-2DDB-4404-93A2-CEAA772E94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758C78-E7FC-4610-A149-1EC3A4C90E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B32AB6-6A43-4F79-8659-41D2625E2A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6C81C7-CD08-42FA-9218-E757383FE0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5D2C5F-D4F7-4FF6-AE4F-40B83FC463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9372A4-5806-49E3-857A-0F34511C6B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176CFD3-8FA6-4703-AC5A-54089FB81A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7.xml"/><Relationship Id="rId7" Type="http://schemas.openxmlformats.org/officeDocument/2006/relationships/hyperlink" Target="http://images.google.com/imgres?imgurl=http://www.geneseo.edu/~ehs/Respirator%20Web%20page/scba.gif&amp;imgrefurl=http://www.geneseo.edu/ehs/respirators&amp;usg=__MogZy3lbkhl2A91qdEqcJTKmSKs=&amp;h=984&amp;w=1064&amp;sz=116&amp;hl=en&amp;start=4&amp;um=1&amp;itbs=1&amp;tbnid=QSdq9xLNwW35cM:&amp;tbnh=139&amp;tbnw=150&amp;prev=/images?q=SCBA&amp;um=1&amp;hl=en&amp;sa=G&amp;rls=com.microsoft:*:IE-SearchBox&amp;tbs=isch:1"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osha.gov/pls/oshaweb/owadisp.show_document?p_table=STANDARDS&amp;p_id=9783"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osha.gov/pls/oshaweb/owadisp.show_document?p_table=STANDARDS&amp;p_id=9783"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File:TFS_SCBA_gear.JPG" TargetMode="Externa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en.wikipedia.org/wiki/Firefighter" TargetMode="External"/><Relationship Id="rId4" Type="http://schemas.openxmlformats.org/officeDocument/2006/relationships/hyperlink" Target="http://en.wikipedia.org/wiki/Rescu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pod51004.outlook.com/owa/redir.aspx?C=8f85395642284e068a4276ab33a402c8&amp;URL=http://bestfittest.com/"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notesSlide" Target="../notesSlides/notesSlide5.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304800" y="990600"/>
            <a:ext cx="8305800" cy="3581400"/>
          </a:xfrm>
        </p:spPr>
        <p:txBody>
          <a:bodyPr/>
          <a:lstStyle/>
          <a:p>
            <a:pPr eaLnBrk="1" hangingPunct="1"/>
            <a:r>
              <a:rPr lang="en-US" sz="4000" b="1" smtClean="0"/>
              <a:t>New Requirements</a:t>
            </a:r>
            <a:br>
              <a:rPr lang="en-US" sz="4000" b="1" smtClean="0"/>
            </a:br>
            <a:r>
              <a:rPr lang="en-US" sz="4000" b="1" smtClean="0"/>
              <a:t>For </a:t>
            </a:r>
            <a:br>
              <a:rPr lang="en-US" sz="4000" b="1" smtClean="0"/>
            </a:br>
            <a:r>
              <a:rPr lang="en-US" sz="4000" b="1" smtClean="0"/>
              <a:t>Soil Fumigant Pesticide Products</a:t>
            </a:r>
            <a:br>
              <a:rPr lang="en-US" sz="4000" b="1" smtClean="0"/>
            </a:br>
            <a:r>
              <a:rPr lang="en-US" sz="4000" b="1" smtClean="0"/>
              <a:t/>
            </a:r>
            <a:br>
              <a:rPr lang="en-US" sz="4000" b="1" smtClean="0"/>
            </a:br>
            <a:r>
              <a:rPr lang="en-US" sz="2800" b="1" smtClean="0">
                <a:solidFill>
                  <a:srgbClr val="FF0000"/>
                </a:solidFill>
              </a:rPr>
              <a:t>EPA and UGA Grower Trainings</a:t>
            </a:r>
            <a:br>
              <a:rPr lang="en-US" sz="2800" b="1" smtClean="0">
                <a:solidFill>
                  <a:srgbClr val="FF0000"/>
                </a:solidFill>
              </a:rPr>
            </a:br>
            <a:r>
              <a:rPr lang="en-US" sz="2800" b="1" smtClean="0">
                <a:solidFill>
                  <a:srgbClr val="FF0000"/>
                </a:solidFill>
              </a:rPr>
              <a:t>Nov 2010</a:t>
            </a:r>
            <a:br>
              <a:rPr lang="en-US" sz="2800" b="1" smtClean="0">
                <a:solidFill>
                  <a:srgbClr val="FF0000"/>
                </a:solidFill>
              </a:rPr>
            </a:br>
            <a:r>
              <a:rPr lang="en-US" sz="2800" b="1" smtClean="0">
                <a:solidFill>
                  <a:srgbClr val="FF0000"/>
                </a:solidFill>
              </a:rPr>
              <a:t/>
            </a:r>
            <a:br>
              <a:rPr lang="en-US" sz="2800" b="1" smtClean="0">
                <a:solidFill>
                  <a:srgbClr val="FF0000"/>
                </a:solidFill>
              </a:rPr>
            </a:br>
            <a:r>
              <a:rPr lang="en-US" sz="2800" b="1" smtClean="0">
                <a:solidFill>
                  <a:srgbClr val="FF0000"/>
                </a:solidFill>
              </a:rPr>
              <a:t/>
            </a:r>
            <a:br>
              <a:rPr lang="en-US" sz="2800" b="1" smtClean="0">
                <a:solidFill>
                  <a:srgbClr val="FF0000"/>
                </a:solidFill>
              </a:rPr>
            </a:br>
            <a:r>
              <a:rPr lang="en-US" sz="2800" b="1" smtClean="0">
                <a:solidFill>
                  <a:schemeClr val="accent2"/>
                </a:solidFill>
              </a:rPr>
              <a:t>Culpepper and Sumner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3"/>
          <p:cNvSpPr>
            <a:spLocks noGrp="1"/>
          </p:cNvSpPr>
          <p:nvPr>
            <p:ph type="sldNum" sz="quarter" idx="12"/>
          </p:nvPr>
        </p:nvSpPr>
        <p:spPr>
          <a:noFill/>
        </p:spPr>
        <p:txBody>
          <a:bodyPr/>
          <a:lstStyle/>
          <a:p>
            <a:fld id="{3BD374DE-5D8A-4824-A526-46AE390979DD}" type="slidenum">
              <a:rPr lang="en-US" smtClean="0"/>
              <a:pPr/>
              <a:t>10</a:t>
            </a:fld>
            <a:endParaRPr lang="en-US" smtClean="0"/>
          </a:p>
        </p:txBody>
      </p:sp>
      <p:sp>
        <p:nvSpPr>
          <p:cNvPr id="11161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912C0D4-BC35-48D4-81B9-1A624B90B44E}" type="slidenum">
              <a:rPr lang="en-US" sz="1400"/>
              <a:pPr algn="r"/>
              <a:t>10</a:t>
            </a:fld>
            <a:endParaRPr lang="en-US" sz="1400"/>
          </a:p>
        </p:txBody>
      </p:sp>
      <p:sp>
        <p:nvSpPr>
          <p:cNvPr id="111619" name="Rectangle 2"/>
          <p:cNvSpPr>
            <a:spLocks noGrp="1" noChangeArrowheads="1"/>
          </p:cNvSpPr>
          <p:nvPr>
            <p:ph type="title" idx="4294967295"/>
          </p:nvPr>
        </p:nvSpPr>
        <p:spPr>
          <a:xfrm>
            <a:off x="533400" y="0"/>
            <a:ext cx="8001000" cy="1219200"/>
          </a:xfrm>
        </p:spPr>
        <p:txBody>
          <a:bodyPr/>
          <a:lstStyle/>
          <a:p>
            <a:pPr eaLnBrk="1" hangingPunct="1"/>
            <a:r>
              <a:rPr lang="en-US" sz="4200" smtClean="0"/>
              <a:t>Restricted Use Pesticide Classification</a:t>
            </a:r>
          </a:p>
        </p:txBody>
      </p:sp>
      <p:sp>
        <p:nvSpPr>
          <p:cNvPr id="111620" name="Rectangle 3"/>
          <p:cNvSpPr>
            <a:spLocks noGrp="1" noChangeArrowheads="1"/>
          </p:cNvSpPr>
          <p:nvPr>
            <p:ph type="body" idx="4294967295"/>
          </p:nvPr>
        </p:nvSpPr>
        <p:spPr>
          <a:xfrm>
            <a:off x="304800" y="1295400"/>
            <a:ext cx="8839200" cy="5867400"/>
          </a:xfrm>
        </p:spPr>
        <p:txBody>
          <a:bodyPr/>
          <a:lstStyle/>
          <a:p>
            <a:pPr marL="233363" indent="-233363" eaLnBrk="1" hangingPunct="1">
              <a:lnSpc>
                <a:spcPct val="90000"/>
              </a:lnSpc>
              <a:spcBef>
                <a:spcPct val="0"/>
              </a:spcBef>
              <a:buFontTx/>
              <a:buNone/>
            </a:pPr>
            <a:r>
              <a:rPr lang="en-US" sz="3600" i="1" u="sng" smtClean="0"/>
              <a:t>Before</a:t>
            </a:r>
            <a:r>
              <a:rPr lang="en-US" sz="3600" u="sng" smtClean="0"/>
              <a:t> reregistration:</a:t>
            </a:r>
          </a:p>
          <a:p>
            <a:pPr marL="233363" indent="-233363" eaLnBrk="1" hangingPunct="1">
              <a:lnSpc>
                <a:spcPct val="90000"/>
              </a:lnSpc>
              <a:spcBef>
                <a:spcPct val="0"/>
              </a:spcBef>
              <a:buFontTx/>
              <a:buNone/>
            </a:pPr>
            <a:r>
              <a:rPr lang="en-US" sz="3600" smtClean="0"/>
              <a:t>	-Restricted use: </a:t>
            </a:r>
          </a:p>
          <a:p>
            <a:pPr lvl="2" eaLnBrk="1" hangingPunct="1">
              <a:lnSpc>
                <a:spcPct val="90000"/>
              </a:lnSpc>
              <a:spcBef>
                <a:spcPct val="0"/>
              </a:spcBef>
            </a:pPr>
            <a:r>
              <a:rPr lang="en-US" sz="3200" smtClean="0"/>
              <a:t>methyl bromide</a:t>
            </a:r>
          </a:p>
          <a:p>
            <a:pPr lvl="2" eaLnBrk="1" hangingPunct="1">
              <a:lnSpc>
                <a:spcPct val="90000"/>
              </a:lnSpc>
              <a:spcBef>
                <a:spcPct val="0"/>
              </a:spcBef>
            </a:pPr>
            <a:r>
              <a:rPr lang="en-US" sz="3200" smtClean="0"/>
              <a:t>1,3-dichloropropene</a:t>
            </a:r>
          </a:p>
          <a:p>
            <a:pPr lvl="2" eaLnBrk="1" hangingPunct="1">
              <a:lnSpc>
                <a:spcPct val="90000"/>
              </a:lnSpc>
              <a:spcBef>
                <a:spcPct val="0"/>
              </a:spcBef>
            </a:pPr>
            <a:r>
              <a:rPr lang="en-US" sz="3200" smtClean="0"/>
              <a:t>chloropicrin</a:t>
            </a:r>
          </a:p>
          <a:p>
            <a:pPr lvl="2" eaLnBrk="1" hangingPunct="1">
              <a:lnSpc>
                <a:spcPct val="90000"/>
              </a:lnSpc>
              <a:spcBef>
                <a:spcPct val="0"/>
              </a:spcBef>
              <a:buFontTx/>
              <a:buNone/>
            </a:pPr>
            <a:endParaRPr lang="en-US" sz="3200" smtClean="0"/>
          </a:p>
          <a:p>
            <a:pPr marL="393700" lvl="1" indent="-46038" eaLnBrk="1" hangingPunct="1">
              <a:lnSpc>
                <a:spcPct val="90000"/>
              </a:lnSpc>
              <a:spcBef>
                <a:spcPct val="0"/>
              </a:spcBef>
              <a:buFontTx/>
              <a:buNone/>
            </a:pPr>
            <a:r>
              <a:rPr lang="en-US" sz="3200" u="sng" smtClean="0"/>
              <a:t>-Non-</a:t>
            </a:r>
            <a:r>
              <a:rPr lang="en-US" sz="3200" smtClean="0"/>
              <a:t>restricted use products</a:t>
            </a:r>
          </a:p>
          <a:p>
            <a:pPr lvl="2" eaLnBrk="1" hangingPunct="1">
              <a:lnSpc>
                <a:spcPct val="90000"/>
              </a:lnSpc>
              <a:spcBef>
                <a:spcPct val="0"/>
              </a:spcBef>
            </a:pPr>
            <a:r>
              <a:rPr lang="en-US" sz="3200" smtClean="0"/>
              <a:t>(most) metam sodium/potassium </a:t>
            </a:r>
          </a:p>
          <a:p>
            <a:pPr lvl="2" eaLnBrk="1" hangingPunct="1">
              <a:lnSpc>
                <a:spcPct val="90000"/>
              </a:lnSpc>
              <a:spcBef>
                <a:spcPct val="0"/>
              </a:spcBef>
            </a:pPr>
            <a:r>
              <a:rPr lang="en-US" sz="3200" smtClean="0"/>
              <a:t>(most) dazomet</a:t>
            </a:r>
            <a:endParaRPr lang="en-US" sz="2800" smtClean="0"/>
          </a:p>
          <a:p>
            <a:pPr marL="233363" indent="-233363" eaLnBrk="1" hangingPunct="1">
              <a:lnSpc>
                <a:spcPct val="90000"/>
              </a:lnSpc>
              <a:spcBef>
                <a:spcPct val="0"/>
              </a:spcBef>
              <a:buFontTx/>
              <a:buNone/>
            </a:pPr>
            <a:endParaRPr lang="en-US" sz="3600" smtClean="0"/>
          </a:p>
          <a:p>
            <a:pPr marL="233363" indent="-233363" eaLnBrk="1" hangingPunct="1">
              <a:lnSpc>
                <a:spcPct val="90000"/>
              </a:lnSpc>
              <a:spcBef>
                <a:spcPct val="0"/>
              </a:spcBef>
              <a:buFontTx/>
              <a:buNone/>
            </a:pPr>
            <a:r>
              <a:rPr lang="en-US" sz="3600" i="1" u="sng" smtClean="0"/>
              <a:t>After </a:t>
            </a:r>
            <a:r>
              <a:rPr lang="en-US" sz="3600" u="sng" smtClean="0"/>
              <a:t>reregistration:</a:t>
            </a:r>
            <a:r>
              <a:rPr lang="en-US" sz="3600" smtClean="0"/>
              <a:t> ALL are restricted use</a:t>
            </a:r>
          </a:p>
          <a:p>
            <a:pPr marL="233363" indent="-233363" eaLnBrk="1" hangingPunct="1">
              <a:lnSpc>
                <a:spcPct val="90000"/>
              </a:lnSpc>
              <a:spcBef>
                <a:spcPct val="0"/>
              </a:spcBef>
              <a:buFontTx/>
              <a:buNone/>
            </a:pPr>
            <a:r>
              <a:rPr lang="en-US" sz="3500" smtClean="0"/>
              <a:t> </a:t>
            </a:r>
          </a:p>
          <a:p>
            <a:pPr marL="393700" lvl="1" indent="-46038" eaLnBrk="1" hangingPunct="1">
              <a:lnSpc>
                <a:spcPct val="90000"/>
              </a:lnSpc>
              <a:spcBef>
                <a:spcPct val="0"/>
              </a:spcBef>
            </a:pPr>
            <a:endParaRPr lang="en-US" sz="3600" smtClean="0"/>
          </a:p>
        </p:txBody>
      </p:sp>
      <p:sp>
        <p:nvSpPr>
          <p:cNvPr id="111621" name="Text Box 5"/>
          <p:cNvSpPr txBox="1">
            <a:spLocks noChangeArrowheads="1"/>
          </p:cNvSpPr>
          <p:nvPr/>
        </p:nvSpPr>
        <p:spPr bwMode="auto">
          <a:xfrm>
            <a:off x="4572000" y="6324600"/>
            <a:ext cx="3790950" cy="304800"/>
          </a:xfrm>
          <a:prstGeom prst="rect">
            <a:avLst/>
          </a:prstGeom>
          <a:noFill/>
          <a:ln w="9525">
            <a:noFill/>
            <a:miter lim="800000"/>
            <a:headEnd/>
            <a:tailEnd/>
          </a:ln>
        </p:spPr>
        <p:txBody>
          <a:bodyPr>
            <a:spAutoFit/>
          </a:bodyPr>
          <a:lstStyle/>
          <a:p>
            <a:r>
              <a:rPr lang="en-US" sz="1400">
                <a:solidFill>
                  <a:schemeClr val="bg2"/>
                </a:solidFill>
              </a:rPr>
              <a:t>Module 5: Protections for Handlers &amp; Workers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5"/>
          <p:cNvSpPr>
            <a:spLocks noGrp="1"/>
          </p:cNvSpPr>
          <p:nvPr>
            <p:ph type="sldNum" sz="quarter" idx="12"/>
          </p:nvPr>
        </p:nvSpPr>
        <p:spPr>
          <a:noFill/>
        </p:spPr>
        <p:txBody>
          <a:bodyPr/>
          <a:lstStyle/>
          <a:p>
            <a:fld id="{C0E3E595-B883-4A34-A3BB-9E8BB8B7ABDF}" type="slidenum">
              <a:rPr lang="en-US" smtClean="0"/>
              <a:pPr/>
              <a:t>11</a:t>
            </a:fld>
            <a:endParaRPr lang="en-US" smtClean="0"/>
          </a:p>
        </p:txBody>
      </p:sp>
      <p:sp>
        <p:nvSpPr>
          <p:cNvPr id="113666" name="Rectangle 2"/>
          <p:cNvSpPr>
            <a:spLocks noGrp="1" noChangeArrowheads="1"/>
          </p:cNvSpPr>
          <p:nvPr>
            <p:ph type="title"/>
          </p:nvPr>
        </p:nvSpPr>
        <p:spPr/>
        <p:txBody>
          <a:bodyPr/>
          <a:lstStyle/>
          <a:p>
            <a:pPr eaLnBrk="1" hangingPunct="1"/>
            <a:r>
              <a:rPr lang="en-US" smtClean="0"/>
              <a:t>Who is a “handler”?</a:t>
            </a:r>
          </a:p>
        </p:txBody>
      </p:sp>
      <p:graphicFrame>
        <p:nvGraphicFramePr>
          <p:cNvPr id="131075" name="Group 3"/>
          <p:cNvGraphicFramePr>
            <a:graphicFrameLocks noGrp="1"/>
          </p:cNvGraphicFramePr>
          <p:nvPr>
            <p:ph idx="1"/>
          </p:nvPr>
        </p:nvGraphicFramePr>
        <p:xfrm>
          <a:off x="381000" y="1676400"/>
          <a:ext cx="8534400" cy="4586288"/>
        </p:xfrm>
        <a:graphic>
          <a:graphicData uri="http://schemas.openxmlformats.org/drawingml/2006/table">
            <a:tbl>
              <a:tblPr/>
              <a:tblGrid>
                <a:gridCol w="2774950"/>
                <a:gridCol w="2984500"/>
                <a:gridCol w="2774950"/>
              </a:tblGrid>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Arial" charset="0"/>
                        </a:rPr>
                        <a:t>A person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Arial" charset="0"/>
                        </a:rPr>
                        <a:t>in:</a:t>
                      </a:r>
                    </a:p>
                  </a:txBody>
                  <a:tcPr horzOverflow="overflow">
                    <a:lnL cap="flat">
                      <a:noFill/>
                    </a:lnL>
                    <a:lnR>
                      <a:noFill/>
                    </a:lnR>
                    <a:lnT cap="fla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Arial" charset="0"/>
                        </a:rPr>
                        <a:t>from start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Arial" charset="0"/>
                        </a:rPr>
                        <a:t>of application</a:t>
                      </a:r>
                    </a:p>
                  </a:txBody>
                  <a:tcPr horzOverflow="overflow">
                    <a:lnL>
                      <a:noFill/>
                    </a:lnL>
                    <a:lnR>
                      <a:noFill/>
                    </a:lnR>
                    <a:lnT cap="fla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Arial" charset="0"/>
                        </a:rPr>
                        <a:t>to end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Arial" charset="0"/>
                        </a:rPr>
                        <a:t>of:</a:t>
                      </a:r>
                    </a:p>
                  </a:txBody>
                  <a:tcPr horzOverflow="overflow">
                    <a:lnL>
                      <a:noFill/>
                    </a:lnL>
                    <a:lnR cap="flat">
                      <a:noFill/>
                    </a:lnR>
                    <a:lnT cap="flat">
                      <a:noFill/>
                    </a:lnT>
                    <a:lnB w="12700" cap="flat" cmpd="sng" algn="ctr">
                      <a:solidFill>
                        <a:schemeClr val="tx1"/>
                      </a:solidFill>
                      <a:prstDash val="sysDot"/>
                      <a:round/>
                      <a:headEnd type="none" w="med" len="med"/>
                      <a:tailEnd type="none" w="med" len="med"/>
                    </a:lnB>
                    <a:lnTlToBr>
                      <a:noFill/>
                    </a:lnTlToBr>
                    <a:lnBlToTr>
                      <a:noFill/>
                    </a:lnBlToTr>
                    <a:noFill/>
                  </a:tcPr>
                </a:tc>
              </a:tr>
              <a:tr h="1654175">
                <a:tc>
                  <a:txBody>
                    <a:bodyPr/>
                    <a:lstStyle/>
                    <a:p>
                      <a:pPr marL="407988" marR="0" lvl="0" indent="-407988"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 application block</a:t>
                      </a:r>
                    </a:p>
                  </a:txBody>
                  <a:tcPr horzOverflow="overflow">
                    <a:lnL cap="flat">
                      <a:noFill/>
                    </a:lnL>
                    <a:lnR>
                      <a:noFill/>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horzOverflow="overflow">
                    <a:lnL>
                      <a:noFill/>
                    </a:lnL>
                    <a:lnR>
                      <a:noFill/>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entry restricted period</a:t>
                      </a:r>
                    </a:p>
                  </a:txBody>
                  <a:tcPr horzOverflow="overflow">
                    <a:lnL>
                      <a:noFill/>
                    </a:lnL>
                    <a:lnR cap="flat">
                      <a:noFill/>
                    </a:lnR>
                    <a:lnT w="12700" cap="flat" cmpd="sng" algn="ctr">
                      <a:solidFill>
                        <a:schemeClr val="tx1"/>
                      </a:solidFill>
                      <a:prstDash val="sysDot"/>
                      <a:round/>
                      <a:headEnd type="none" w="med" len="med"/>
                      <a:tailEnd type="none" w="med" len="med"/>
                    </a:lnT>
                    <a:lnB>
                      <a:noFill/>
                    </a:lnB>
                    <a:lnTlToBr>
                      <a:noFill/>
                    </a:lnTlToBr>
                    <a:lnBlToTr>
                      <a:noFill/>
                    </a:lnBlToTr>
                    <a:noFill/>
                  </a:tcPr>
                </a:tc>
              </a:tr>
              <a:tr h="156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 buffer zone</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buffer zone period</a:t>
                      </a:r>
                    </a:p>
                  </a:txBody>
                  <a:tcPr horzOverflow="overflow">
                    <a:lnL>
                      <a:noFill/>
                    </a:lnL>
                    <a:lnR cap="flat">
                      <a:noFill/>
                    </a:lnR>
                    <a:lnT>
                      <a:noFill/>
                    </a:lnT>
                    <a:lnB cap="flat">
                      <a:noFill/>
                    </a:lnB>
                    <a:lnTlToBr>
                      <a:noFill/>
                    </a:lnTlToBr>
                    <a:lnBlToTr>
                      <a:noFill/>
                    </a:lnBlToTr>
                    <a:noFill/>
                  </a:tcPr>
                </a:tc>
              </a:tr>
            </a:tbl>
          </a:graphicData>
        </a:graphic>
      </p:graphicFrame>
      <p:sp>
        <p:nvSpPr>
          <p:cNvPr id="113678" name="AutoShape 26"/>
          <p:cNvSpPr>
            <a:spLocks noChangeArrowheads="1"/>
          </p:cNvSpPr>
          <p:nvPr/>
        </p:nvSpPr>
        <p:spPr bwMode="auto">
          <a:xfrm>
            <a:off x="4724400" y="3124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113679" name="AutoShape 27"/>
          <p:cNvSpPr>
            <a:spLocks noChangeArrowheads="1"/>
          </p:cNvSpPr>
          <p:nvPr/>
        </p:nvSpPr>
        <p:spPr bwMode="auto">
          <a:xfrm>
            <a:off x="4724400" y="4648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113680" name="Text Box 28"/>
          <p:cNvSpPr txBox="1">
            <a:spLocks noChangeArrowheads="1"/>
          </p:cNvSpPr>
          <p:nvPr/>
        </p:nvSpPr>
        <p:spPr bwMode="auto">
          <a:xfrm>
            <a:off x="4572000" y="6248400"/>
            <a:ext cx="3790950" cy="304800"/>
          </a:xfrm>
          <a:prstGeom prst="rect">
            <a:avLst/>
          </a:prstGeom>
          <a:noFill/>
          <a:ln w="9525">
            <a:noFill/>
            <a:miter lim="800000"/>
            <a:headEnd/>
            <a:tailEnd/>
          </a:ln>
        </p:spPr>
        <p:txBody>
          <a:bodyPr wrap="none">
            <a:spAutoFit/>
          </a:bodyPr>
          <a:lstStyle/>
          <a:p>
            <a:r>
              <a:rPr lang="en-US" sz="1400">
                <a:solidFill>
                  <a:schemeClr val="bg2"/>
                </a:solidFill>
              </a:rPr>
              <a:t>Module 5: Protections for Handlers &amp; Workers</a:t>
            </a:r>
          </a:p>
        </p:txBody>
      </p:sp>
      <p:sp>
        <p:nvSpPr>
          <p:cNvPr id="113681" name="AutoShape 29"/>
          <p:cNvSpPr>
            <a:spLocks noChangeArrowheads="1"/>
          </p:cNvSpPr>
          <p:nvPr/>
        </p:nvSpPr>
        <p:spPr bwMode="auto">
          <a:xfrm>
            <a:off x="3200400" y="3124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113682" name="AutoShape 30"/>
          <p:cNvSpPr>
            <a:spLocks noChangeArrowheads="1"/>
          </p:cNvSpPr>
          <p:nvPr/>
        </p:nvSpPr>
        <p:spPr bwMode="auto">
          <a:xfrm>
            <a:off x="3200400" y="4648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3"/>
          <p:cNvSpPr>
            <a:spLocks noGrp="1"/>
          </p:cNvSpPr>
          <p:nvPr>
            <p:ph type="sldNum" sz="quarter" idx="12"/>
          </p:nvPr>
        </p:nvSpPr>
        <p:spPr>
          <a:noFill/>
        </p:spPr>
        <p:txBody>
          <a:bodyPr/>
          <a:lstStyle/>
          <a:p>
            <a:fld id="{D9C1E102-ED81-4B23-B682-4547D3B61F45}" type="slidenum">
              <a:rPr lang="en-US" smtClean="0"/>
              <a:pPr/>
              <a:t>12</a:t>
            </a:fld>
            <a:endParaRPr lang="en-US" smtClean="0"/>
          </a:p>
        </p:txBody>
      </p:sp>
      <p:sp>
        <p:nvSpPr>
          <p:cNvPr id="11571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EA2825F-6268-4C33-AAE6-39FC9F9EA349}" type="slidenum">
              <a:rPr lang="en-US" sz="1400"/>
              <a:pPr algn="r"/>
              <a:t>12</a:t>
            </a:fld>
            <a:endParaRPr lang="en-US" sz="1400"/>
          </a:p>
        </p:txBody>
      </p:sp>
      <p:sp>
        <p:nvSpPr>
          <p:cNvPr id="115715" name="Rectangle 2"/>
          <p:cNvSpPr>
            <a:spLocks noGrp="1" noChangeArrowheads="1"/>
          </p:cNvSpPr>
          <p:nvPr>
            <p:ph type="title" idx="4294967295"/>
          </p:nvPr>
        </p:nvSpPr>
        <p:spPr>
          <a:xfrm>
            <a:off x="457200" y="0"/>
            <a:ext cx="8229600" cy="1143000"/>
          </a:xfrm>
        </p:spPr>
        <p:txBody>
          <a:bodyPr/>
          <a:lstStyle/>
          <a:p>
            <a:pPr eaLnBrk="1" hangingPunct="1"/>
            <a:r>
              <a:rPr lang="en-US" smtClean="0"/>
              <a:t>Supervision of Handlers</a:t>
            </a:r>
          </a:p>
        </p:txBody>
      </p:sp>
      <p:sp>
        <p:nvSpPr>
          <p:cNvPr id="115716" name="Rectangle 3"/>
          <p:cNvSpPr>
            <a:spLocks noGrp="1" noChangeArrowheads="1"/>
          </p:cNvSpPr>
          <p:nvPr>
            <p:ph type="body" idx="4294967295"/>
          </p:nvPr>
        </p:nvSpPr>
        <p:spPr>
          <a:xfrm>
            <a:off x="381000" y="838200"/>
            <a:ext cx="8229600" cy="5486400"/>
          </a:xfrm>
        </p:spPr>
        <p:txBody>
          <a:bodyPr/>
          <a:lstStyle/>
          <a:p>
            <a:pPr lvl="1" eaLnBrk="1" hangingPunct="1">
              <a:lnSpc>
                <a:spcPct val="90000"/>
              </a:lnSpc>
              <a:buFontTx/>
              <a:buNone/>
            </a:pPr>
            <a:endParaRPr lang="en-US" sz="2000" smtClean="0"/>
          </a:p>
          <a:p>
            <a:pPr eaLnBrk="1" hangingPunct="1">
              <a:lnSpc>
                <a:spcPct val="90000"/>
              </a:lnSpc>
              <a:buFontTx/>
              <a:buNone/>
            </a:pPr>
            <a:r>
              <a:rPr lang="en-US" sz="2400" smtClean="0">
                <a:solidFill>
                  <a:schemeClr val="accent2"/>
                </a:solidFill>
              </a:rPr>
              <a:t>Non-water run applications (e.g., shank, hot gas)</a:t>
            </a:r>
          </a:p>
          <a:p>
            <a:pPr eaLnBrk="1" hangingPunct="1">
              <a:lnSpc>
                <a:spcPct val="90000"/>
              </a:lnSpc>
            </a:pPr>
            <a:r>
              <a:rPr lang="en-US" sz="2400" smtClean="0"/>
              <a:t>“Certified applicators must be at the fumigation site in the line of sight of the application and must directly supervise all persons performing handling activities”</a:t>
            </a:r>
          </a:p>
          <a:p>
            <a:pPr lvl="1" eaLnBrk="1" hangingPunct="1">
              <a:lnSpc>
                <a:spcPct val="90000"/>
              </a:lnSpc>
              <a:buFontTx/>
              <a:buNone/>
            </a:pPr>
            <a:endParaRPr lang="en-US" sz="2000" smtClean="0"/>
          </a:p>
          <a:p>
            <a:pPr eaLnBrk="1" hangingPunct="1">
              <a:lnSpc>
                <a:spcPct val="90000"/>
              </a:lnSpc>
              <a:buFontTx/>
              <a:buNone/>
            </a:pPr>
            <a:r>
              <a:rPr lang="en-US" sz="2400" smtClean="0">
                <a:solidFill>
                  <a:schemeClr val="accent2"/>
                </a:solidFill>
              </a:rPr>
              <a:t>Water run applications (e.g., center pivot, drip)</a:t>
            </a:r>
          </a:p>
          <a:p>
            <a:pPr eaLnBrk="1" hangingPunct="1">
              <a:lnSpc>
                <a:spcPct val="90000"/>
              </a:lnSpc>
            </a:pPr>
            <a:r>
              <a:rPr lang="en-US" sz="2400" smtClean="0"/>
              <a:t>Certified applicator must be at site to begin the application</a:t>
            </a:r>
          </a:p>
          <a:p>
            <a:pPr eaLnBrk="1" hangingPunct="1">
              <a:lnSpc>
                <a:spcPct val="90000"/>
              </a:lnSpc>
            </a:pPr>
            <a:r>
              <a:rPr lang="en-US" sz="2400" smtClean="0"/>
              <a:t>Certified applicator or handlers under supervision of certified applicator must return every two hours to check on application</a:t>
            </a:r>
          </a:p>
          <a:p>
            <a:pPr eaLnBrk="1" hangingPunct="1">
              <a:lnSpc>
                <a:spcPct val="90000"/>
              </a:lnSpc>
            </a:pPr>
            <a:r>
              <a:rPr lang="en-US" sz="2400" smtClean="0"/>
              <a:t>Handlers communicate with certified applicator via cell phone or other means</a:t>
            </a:r>
          </a:p>
          <a:p>
            <a:pPr lvl="1" eaLnBrk="1" hangingPunct="1">
              <a:lnSpc>
                <a:spcPct val="90000"/>
              </a:lnSpc>
              <a:buFontTx/>
              <a:buNone/>
            </a:pPr>
            <a:endParaRPr lang="en-US" sz="2000" smtClean="0"/>
          </a:p>
        </p:txBody>
      </p:sp>
      <p:sp>
        <p:nvSpPr>
          <p:cNvPr id="115717" name="Text Box 5"/>
          <p:cNvSpPr txBox="1">
            <a:spLocks noChangeArrowheads="1"/>
          </p:cNvSpPr>
          <p:nvPr/>
        </p:nvSpPr>
        <p:spPr bwMode="auto">
          <a:xfrm>
            <a:off x="4648200" y="6248400"/>
            <a:ext cx="3825875" cy="304800"/>
          </a:xfrm>
          <a:prstGeom prst="rect">
            <a:avLst/>
          </a:prstGeom>
          <a:noFill/>
          <a:ln w="9525">
            <a:noFill/>
            <a:miter lim="800000"/>
            <a:headEnd/>
            <a:tailEnd/>
          </a:ln>
        </p:spPr>
        <p:txBody>
          <a:bodyPr>
            <a:spAutoFit/>
          </a:bodyPr>
          <a:lstStyle/>
          <a:p>
            <a:r>
              <a:rPr lang="en-US" sz="1400">
                <a:solidFill>
                  <a:schemeClr val="bg2"/>
                </a:solidFill>
              </a:rPr>
              <a:t>Module 5: Protections for Handlers &amp; Workers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Number Placeholder 3"/>
          <p:cNvSpPr>
            <a:spLocks noGrp="1"/>
          </p:cNvSpPr>
          <p:nvPr>
            <p:ph type="sldNum" sz="quarter" idx="12"/>
          </p:nvPr>
        </p:nvSpPr>
        <p:spPr>
          <a:noFill/>
        </p:spPr>
        <p:txBody>
          <a:bodyPr/>
          <a:lstStyle/>
          <a:p>
            <a:fld id="{5A9A20F5-7F00-4BF8-AD25-F1567CCD038B}" type="slidenum">
              <a:rPr lang="en-US" smtClean="0"/>
              <a:pPr/>
              <a:t>13</a:t>
            </a:fld>
            <a:endParaRPr lang="en-US" smtClean="0"/>
          </a:p>
        </p:txBody>
      </p:sp>
      <p:sp>
        <p:nvSpPr>
          <p:cNvPr id="11776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80EC0BC-DE44-42E4-B4BD-B8D873B74CB8}" type="slidenum">
              <a:rPr lang="en-US" sz="1400"/>
              <a:pPr algn="r"/>
              <a:t>13</a:t>
            </a:fld>
            <a:endParaRPr lang="en-US" sz="1400"/>
          </a:p>
        </p:txBody>
      </p:sp>
      <p:sp>
        <p:nvSpPr>
          <p:cNvPr id="117763" name="Rectangle 2"/>
          <p:cNvSpPr>
            <a:spLocks noGrp="1" noChangeArrowheads="1"/>
          </p:cNvSpPr>
          <p:nvPr>
            <p:ph type="title" idx="4294967295"/>
          </p:nvPr>
        </p:nvSpPr>
        <p:spPr>
          <a:xfrm>
            <a:off x="457200" y="0"/>
            <a:ext cx="8229600" cy="1143000"/>
          </a:xfrm>
        </p:spPr>
        <p:txBody>
          <a:bodyPr/>
          <a:lstStyle/>
          <a:p>
            <a:pPr eaLnBrk="1" hangingPunct="1"/>
            <a:r>
              <a:rPr lang="en-US" smtClean="0"/>
              <a:t>Handlers Example</a:t>
            </a:r>
          </a:p>
        </p:txBody>
      </p:sp>
      <p:sp>
        <p:nvSpPr>
          <p:cNvPr id="117764" name="Rectangle 3"/>
          <p:cNvSpPr>
            <a:spLocks noGrp="1" noChangeArrowheads="1"/>
          </p:cNvSpPr>
          <p:nvPr>
            <p:ph type="body" idx="4294967295"/>
          </p:nvPr>
        </p:nvSpPr>
        <p:spPr>
          <a:xfrm>
            <a:off x="381000" y="838200"/>
            <a:ext cx="8229600" cy="5486400"/>
          </a:xfrm>
        </p:spPr>
        <p:txBody>
          <a:bodyPr/>
          <a:lstStyle/>
          <a:p>
            <a:pPr lvl="1" eaLnBrk="1" hangingPunct="1">
              <a:buFontTx/>
              <a:buNone/>
            </a:pPr>
            <a:endParaRPr lang="en-US" smtClean="0"/>
          </a:p>
          <a:p>
            <a:pPr eaLnBrk="1" hangingPunct="1">
              <a:buFontTx/>
              <a:buNone/>
            </a:pPr>
            <a:r>
              <a:rPr lang="en-US" smtClean="0">
                <a:solidFill>
                  <a:schemeClr val="accent2"/>
                </a:solidFill>
              </a:rPr>
              <a:t>Must Wear Proper PPE:</a:t>
            </a:r>
          </a:p>
          <a:p>
            <a:pPr eaLnBrk="1" hangingPunct="1">
              <a:buFontTx/>
              <a:buNone/>
            </a:pPr>
            <a:r>
              <a:rPr lang="en-US" smtClean="0">
                <a:solidFill>
                  <a:schemeClr val="accent2"/>
                </a:solidFill>
              </a:rPr>
              <a:t>   </a:t>
            </a:r>
            <a:r>
              <a:rPr lang="en-US" smtClean="0"/>
              <a:t>Example Metam CLR Label:</a:t>
            </a:r>
          </a:p>
          <a:p>
            <a:pPr eaLnBrk="1" hangingPunct="1">
              <a:buFontTx/>
              <a:buNone/>
            </a:pPr>
            <a:r>
              <a:rPr lang="en-US" smtClean="0"/>
              <a:t>		Page 2:  chemigation</a:t>
            </a:r>
          </a:p>
          <a:p>
            <a:pPr eaLnBrk="1" hangingPunct="1">
              <a:buFontTx/>
              <a:buNone/>
            </a:pPr>
            <a:r>
              <a:rPr lang="en-US" smtClean="0"/>
              <a:t>			Long-sleeve shirt and long pants</a:t>
            </a:r>
          </a:p>
          <a:p>
            <a:pPr eaLnBrk="1" hangingPunct="1">
              <a:buFontTx/>
              <a:buNone/>
            </a:pPr>
            <a:r>
              <a:rPr lang="en-US" smtClean="0"/>
              <a:t>			Shoes plus socks</a:t>
            </a:r>
          </a:p>
          <a:p>
            <a:pPr eaLnBrk="1" hangingPunct="1">
              <a:buFontTx/>
              <a:buNone/>
            </a:pPr>
            <a:r>
              <a:rPr lang="en-US" smtClean="0"/>
              <a:t>			Protective eyewear</a:t>
            </a:r>
          </a:p>
          <a:p>
            <a:pPr eaLnBrk="1" hangingPunct="1">
              <a:buFontTx/>
              <a:buNone/>
            </a:pPr>
            <a:r>
              <a:rPr lang="en-US" smtClean="0"/>
              <a:t>			AND you now determine who 				wears an APR</a:t>
            </a:r>
          </a:p>
          <a:p>
            <a:pPr lvl="1" eaLnBrk="1" hangingPunct="1">
              <a:buFontTx/>
              <a:buNone/>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3"/>
          <p:cNvSpPr>
            <a:spLocks noGrp="1"/>
          </p:cNvSpPr>
          <p:nvPr>
            <p:ph type="sldNum" sz="quarter" idx="12"/>
          </p:nvPr>
        </p:nvSpPr>
        <p:spPr>
          <a:noFill/>
        </p:spPr>
        <p:txBody>
          <a:bodyPr/>
          <a:lstStyle/>
          <a:p>
            <a:fld id="{E736FF6B-40F1-43F0-B8CD-1A6C32721DA2}" type="slidenum">
              <a:rPr lang="en-US" smtClean="0"/>
              <a:pPr/>
              <a:t>14</a:t>
            </a:fld>
            <a:endParaRPr lang="en-US" smtClean="0"/>
          </a:p>
        </p:txBody>
      </p:sp>
      <p:sp>
        <p:nvSpPr>
          <p:cNvPr id="11981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2081B28-3F13-4150-910F-E586823F3177}" type="slidenum">
              <a:rPr lang="en-US" sz="1400"/>
              <a:pPr algn="r"/>
              <a:t>14</a:t>
            </a:fld>
            <a:endParaRPr lang="en-US" sz="1400"/>
          </a:p>
        </p:txBody>
      </p:sp>
      <p:sp>
        <p:nvSpPr>
          <p:cNvPr id="119811" name="Rectangle 2"/>
          <p:cNvSpPr>
            <a:spLocks noGrp="1" noChangeArrowheads="1"/>
          </p:cNvSpPr>
          <p:nvPr>
            <p:ph type="title" idx="4294967295"/>
          </p:nvPr>
        </p:nvSpPr>
        <p:spPr>
          <a:xfrm>
            <a:off x="457200" y="0"/>
            <a:ext cx="8229600" cy="1143000"/>
          </a:xfrm>
        </p:spPr>
        <p:txBody>
          <a:bodyPr/>
          <a:lstStyle/>
          <a:p>
            <a:pPr eaLnBrk="1" hangingPunct="1"/>
            <a:r>
              <a:rPr lang="en-US" sz="3700" smtClean="0"/>
              <a:t>Respiratory Protection for Handlers</a:t>
            </a:r>
          </a:p>
        </p:txBody>
      </p:sp>
      <p:sp>
        <p:nvSpPr>
          <p:cNvPr id="119812" name="Rectangle 3"/>
          <p:cNvSpPr>
            <a:spLocks noGrp="1" noChangeArrowheads="1"/>
          </p:cNvSpPr>
          <p:nvPr>
            <p:ph type="body" idx="4294967295"/>
          </p:nvPr>
        </p:nvSpPr>
        <p:spPr>
          <a:xfrm>
            <a:off x="304800" y="1143000"/>
            <a:ext cx="8305800" cy="5943600"/>
          </a:xfrm>
        </p:spPr>
        <p:txBody>
          <a:bodyPr/>
          <a:lstStyle/>
          <a:p>
            <a:pPr marL="533400" indent="-533400" eaLnBrk="1" hangingPunct="1">
              <a:lnSpc>
                <a:spcPct val="90000"/>
              </a:lnSpc>
              <a:spcBef>
                <a:spcPct val="0"/>
              </a:spcBef>
              <a:buFontTx/>
              <a:buNone/>
            </a:pPr>
            <a:r>
              <a:rPr lang="en-US" sz="2400" smtClean="0"/>
              <a:t>If experiencing </a:t>
            </a:r>
            <a:r>
              <a:rPr lang="en-US" sz="2400" u="sng" smtClean="0">
                <a:solidFill>
                  <a:srgbClr val="FF0000"/>
                </a:solidFill>
              </a:rPr>
              <a:t>sensory irritation</a:t>
            </a:r>
            <a:r>
              <a:rPr lang="en-US" sz="2400" smtClean="0"/>
              <a:t>, handlers must either:</a:t>
            </a:r>
          </a:p>
          <a:p>
            <a:pPr marL="533400" indent="-533400" eaLnBrk="1" hangingPunct="1">
              <a:lnSpc>
                <a:spcPct val="90000"/>
              </a:lnSpc>
              <a:spcBef>
                <a:spcPct val="0"/>
              </a:spcBef>
              <a:buFontTx/>
              <a:buNone/>
            </a:pPr>
            <a:endParaRPr lang="en-US" sz="2400" smtClean="0"/>
          </a:p>
          <a:p>
            <a:pPr marL="533400" indent="-533400" eaLnBrk="1" hangingPunct="1">
              <a:lnSpc>
                <a:spcPct val="90000"/>
              </a:lnSpc>
              <a:spcBef>
                <a:spcPct val="0"/>
              </a:spcBef>
              <a:buFontTx/>
              <a:buAutoNum type="arabicPeriod"/>
            </a:pPr>
            <a:r>
              <a:rPr lang="en-US" sz="2400" smtClean="0">
                <a:solidFill>
                  <a:srgbClr val="FF0000"/>
                </a:solidFill>
              </a:rPr>
              <a:t>Stop work, leave area &amp; monitor air concentrations</a:t>
            </a:r>
          </a:p>
          <a:p>
            <a:pPr marL="914400" lvl="1" indent="-457200" eaLnBrk="1" hangingPunct="1">
              <a:lnSpc>
                <a:spcPct val="90000"/>
              </a:lnSpc>
              <a:spcBef>
                <a:spcPct val="0"/>
              </a:spcBef>
              <a:buFontTx/>
              <a:buChar char="•"/>
            </a:pPr>
            <a:r>
              <a:rPr lang="en-US" sz="2000" smtClean="0">
                <a:solidFill>
                  <a:srgbClr val="FF0000"/>
                </a:solidFill>
              </a:rPr>
              <a:t>Resume work only when concentrations are below trigger level &amp; irritation is gone</a:t>
            </a:r>
          </a:p>
          <a:p>
            <a:pPr marL="914400" lvl="1" indent="-457200" eaLnBrk="1" hangingPunct="1">
              <a:lnSpc>
                <a:spcPct val="90000"/>
              </a:lnSpc>
              <a:spcBef>
                <a:spcPct val="0"/>
              </a:spcBef>
              <a:buFontTx/>
              <a:buNone/>
            </a:pPr>
            <a:endParaRPr lang="en-US" sz="2000" smtClean="0">
              <a:solidFill>
                <a:srgbClr val="FF0000"/>
              </a:solidFill>
            </a:endParaRPr>
          </a:p>
          <a:p>
            <a:pPr marL="533400" indent="-533400" eaLnBrk="1" hangingPunct="1">
              <a:lnSpc>
                <a:spcPct val="90000"/>
              </a:lnSpc>
              <a:spcBef>
                <a:spcPct val="0"/>
              </a:spcBef>
              <a:buFontTx/>
              <a:buNone/>
            </a:pPr>
            <a:r>
              <a:rPr lang="en-US" sz="2400" i="1" smtClean="0"/>
              <a:t>			OR</a:t>
            </a:r>
          </a:p>
          <a:p>
            <a:pPr marL="533400" indent="-533400" eaLnBrk="1" hangingPunct="1">
              <a:lnSpc>
                <a:spcPct val="90000"/>
              </a:lnSpc>
              <a:spcBef>
                <a:spcPct val="0"/>
              </a:spcBef>
              <a:buFontTx/>
              <a:buNone/>
            </a:pPr>
            <a:endParaRPr lang="en-US" sz="2400" i="1" smtClean="0"/>
          </a:p>
          <a:p>
            <a:pPr marL="533400" indent="-533400" eaLnBrk="1" hangingPunct="1">
              <a:lnSpc>
                <a:spcPct val="90000"/>
              </a:lnSpc>
              <a:spcBef>
                <a:spcPct val="0"/>
              </a:spcBef>
              <a:buFontTx/>
              <a:buAutoNum type="arabicPeriod" startAt="2"/>
            </a:pPr>
            <a:r>
              <a:rPr lang="en-US" sz="2400" smtClean="0"/>
              <a:t>Wear a respirator &amp; resume work</a:t>
            </a:r>
          </a:p>
          <a:p>
            <a:pPr marL="1295400" lvl="2" indent="-381000" eaLnBrk="1" hangingPunct="1">
              <a:lnSpc>
                <a:spcPct val="90000"/>
              </a:lnSpc>
              <a:spcBef>
                <a:spcPct val="0"/>
              </a:spcBef>
              <a:buFontTx/>
              <a:buNone/>
            </a:pPr>
            <a:r>
              <a:rPr lang="en-US" sz="1800" smtClean="0"/>
              <a:t>-Measure air concentration every 2 hours</a:t>
            </a:r>
            <a:r>
              <a:rPr lang="en-US" sz="1800" i="1" u="sng" smtClean="0"/>
              <a:t> </a:t>
            </a:r>
            <a:endParaRPr lang="en-US" sz="1800" smtClean="0"/>
          </a:p>
          <a:p>
            <a:pPr marL="1295400" lvl="2" indent="-381000" eaLnBrk="1" hangingPunct="1">
              <a:lnSpc>
                <a:spcPct val="90000"/>
              </a:lnSpc>
              <a:spcBef>
                <a:spcPct val="0"/>
              </a:spcBef>
              <a:buFontTx/>
              <a:buNone/>
            </a:pPr>
            <a:r>
              <a:rPr lang="en-US" sz="1800" smtClean="0"/>
              <a:t>-Stop work if having sensory irritation while wearing respirator, or measured concentration exceeds upper working limit of respirator </a:t>
            </a:r>
          </a:p>
          <a:p>
            <a:pPr marL="1295400" lvl="2" indent="-381000" eaLnBrk="1" hangingPunct="1">
              <a:lnSpc>
                <a:spcPct val="90000"/>
              </a:lnSpc>
              <a:spcBef>
                <a:spcPct val="0"/>
              </a:spcBef>
              <a:buFontTx/>
              <a:buNone/>
            </a:pPr>
            <a:endParaRPr lang="en-US" sz="1800" smtClean="0"/>
          </a:p>
          <a:p>
            <a:pPr marL="914400" lvl="1" indent="-457200" eaLnBrk="1" hangingPunct="1">
              <a:lnSpc>
                <a:spcPct val="90000"/>
              </a:lnSpc>
              <a:spcBef>
                <a:spcPct val="0"/>
              </a:spcBef>
              <a:buFontTx/>
              <a:buChar char="•"/>
            </a:pPr>
            <a:r>
              <a:rPr lang="en-US" sz="2000" smtClean="0"/>
              <a:t>If still having sensory irritation, can resume work only when concentrations are below trigger level, irritation is gone, and have changed respirator cartridge</a:t>
            </a:r>
          </a:p>
          <a:p>
            <a:pPr marL="914400" lvl="1" indent="-457200" eaLnBrk="1" hangingPunct="1">
              <a:lnSpc>
                <a:spcPct val="90000"/>
              </a:lnSpc>
              <a:spcBef>
                <a:spcPct val="0"/>
              </a:spcBef>
              <a:buFontTx/>
              <a:buChar char="•"/>
            </a:pPr>
            <a:endParaRPr lang="en-US" sz="2000" smtClean="0"/>
          </a:p>
          <a:p>
            <a:pPr marL="914400" lvl="1" indent="-457200" eaLnBrk="1" hangingPunct="1">
              <a:lnSpc>
                <a:spcPct val="90000"/>
              </a:lnSpc>
              <a:buFontTx/>
              <a:buNone/>
            </a:pPr>
            <a:r>
              <a:rPr lang="en-US" sz="1800" smtClean="0"/>
              <a:t>	Note: air purifying respirators are required for methyl bromide products with less than 20% chloropicrin</a:t>
            </a:r>
          </a:p>
        </p:txBody>
      </p:sp>
      <p:sp>
        <p:nvSpPr>
          <p:cNvPr id="119813" name="Text Box 5"/>
          <p:cNvSpPr txBox="1">
            <a:spLocks noChangeArrowheads="1"/>
          </p:cNvSpPr>
          <p:nvPr/>
        </p:nvSpPr>
        <p:spPr bwMode="auto">
          <a:xfrm>
            <a:off x="4495800" y="6553200"/>
            <a:ext cx="3790950" cy="304800"/>
          </a:xfrm>
          <a:prstGeom prst="rect">
            <a:avLst/>
          </a:prstGeom>
          <a:noFill/>
          <a:ln w="9525">
            <a:noFill/>
            <a:miter lim="800000"/>
            <a:headEnd/>
            <a:tailEnd/>
          </a:ln>
        </p:spPr>
        <p:txBody>
          <a:bodyPr wrap="none">
            <a:spAutoFit/>
          </a:bodyPr>
          <a:lstStyle/>
          <a:p>
            <a:r>
              <a:rPr lang="en-US" sz="1400">
                <a:solidFill>
                  <a:schemeClr val="bg2"/>
                </a:solidFill>
              </a:rPr>
              <a:t>Module 5: Protections for Handlers &amp; Workers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3"/>
          <p:cNvSpPr>
            <a:spLocks noGrp="1"/>
          </p:cNvSpPr>
          <p:nvPr>
            <p:ph type="sldNum" sz="quarter" idx="12"/>
          </p:nvPr>
        </p:nvSpPr>
        <p:spPr>
          <a:noFill/>
        </p:spPr>
        <p:txBody>
          <a:bodyPr/>
          <a:lstStyle/>
          <a:p>
            <a:fld id="{C18680A3-1E79-49F2-A6B0-611866FA3918}" type="slidenum">
              <a:rPr lang="en-US" smtClean="0"/>
              <a:pPr/>
              <a:t>15</a:t>
            </a:fld>
            <a:endParaRPr lang="en-US" smtClean="0"/>
          </a:p>
        </p:txBody>
      </p:sp>
      <p:sp>
        <p:nvSpPr>
          <p:cNvPr id="121858" name="Slide Number Placeholder 5"/>
          <p:cNvSpPr txBox="1">
            <a:spLocks noGrp="1"/>
          </p:cNvSpPr>
          <p:nvPr/>
        </p:nvSpPr>
        <p:spPr bwMode="auto">
          <a:xfrm>
            <a:off x="6096000" y="6172200"/>
            <a:ext cx="2133600" cy="476250"/>
          </a:xfrm>
          <a:prstGeom prst="rect">
            <a:avLst/>
          </a:prstGeom>
          <a:noFill/>
          <a:ln w="9525">
            <a:noFill/>
            <a:miter lim="800000"/>
            <a:headEnd/>
            <a:tailEnd/>
          </a:ln>
        </p:spPr>
        <p:txBody>
          <a:bodyPr/>
          <a:lstStyle/>
          <a:p>
            <a:pPr algn="r"/>
            <a:r>
              <a:rPr lang="en-US" sz="1400">
                <a:solidFill>
                  <a:schemeClr val="bg2"/>
                </a:solidFill>
              </a:rPr>
              <a:t>Module 5: Protections for Handlers &amp; Workers</a:t>
            </a:r>
          </a:p>
        </p:txBody>
      </p:sp>
      <p:sp>
        <p:nvSpPr>
          <p:cNvPr id="121859" name="Text Box 3"/>
          <p:cNvSpPr txBox="1">
            <a:spLocks noChangeArrowheads="1"/>
          </p:cNvSpPr>
          <p:nvPr/>
        </p:nvSpPr>
        <p:spPr bwMode="auto">
          <a:xfrm>
            <a:off x="441325" y="163513"/>
            <a:ext cx="8245475" cy="396875"/>
          </a:xfrm>
          <a:prstGeom prst="rect">
            <a:avLst/>
          </a:prstGeom>
          <a:noFill/>
          <a:ln w="9525">
            <a:noFill/>
            <a:miter lim="800000"/>
            <a:headEnd/>
            <a:tailEnd/>
          </a:ln>
        </p:spPr>
        <p:txBody>
          <a:bodyPr>
            <a:spAutoFit/>
          </a:bodyPr>
          <a:lstStyle/>
          <a:p>
            <a:pPr algn="ctr"/>
            <a:r>
              <a:rPr lang="en-US" sz="2000"/>
              <a:t>Figure A.  Requirements when handlers cease operations</a:t>
            </a:r>
            <a:r>
              <a:rPr lang="en-US"/>
              <a:t> </a:t>
            </a:r>
          </a:p>
        </p:txBody>
      </p:sp>
      <p:grpSp>
        <p:nvGrpSpPr>
          <p:cNvPr id="121860" name="Group 4"/>
          <p:cNvGrpSpPr>
            <a:grpSpLocks noChangeAspect="1"/>
          </p:cNvGrpSpPr>
          <p:nvPr/>
        </p:nvGrpSpPr>
        <p:grpSpPr bwMode="auto">
          <a:xfrm>
            <a:off x="1371600" y="762000"/>
            <a:ext cx="6211888" cy="6324600"/>
            <a:chOff x="1440" y="1448"/>
            <a:chExt cx="9360" cy="9897"/>
          </a:xfrm>
        </p:grpSpPr>
        <p:sp>
          <p:nvSpPr>
            <p:cNvPr id="121861" name="AutoShape 5"/>
            <p:cNvSpPr>
              <a:spLocks noChangeAspect="1" noChangeArrowheads="1"/>
            </p:cNvSpPr>
            <p:nvPr/>
          </p:nvSpPr>
          <p:spPr bwMode="auto">
            <a:xfrm>
              <a:off x="1440" y="1448"/>
              <a:ext cx="9360" cy="9897"/>
            </a:xfrm>
            <a:prstGeom prst="rect">
              <a:avLst/>
            </a:prstGeom>
            <a:noFill/>
            <a:ln w="9525">
              <a:noFill/>
              <a:miter lim="800000"/>
              <a:headEnd/>
              <a:tailEnd/>
            </a:ln>
          </p:spPr>
          <p:txBody>
            <a:bodyPr/>
            <a:lstStyle/>
            <a:p>
              <a:endParaRPr lang="en-US"/>
            </a:p>
          </p:txBody>
        </p:sp>
        <p:sp>
          <p:nvSpPr>
            <p:cNvPr id="121862" name="AutoShape 6"/>
            <p:cNvSpPr>
              <a:spLocks noChangeArrowheads="1"/>
            </p:cNvSpPr>
            <p:nvPr/>
          </p:nvSpPr>
          <p:spPr bwMode="auto">
            <a:xfrm>
              <a:off x="2340" y="1448"/>
              <a:ext cx="7921" cy="1080"/>
            </a:xfrm>
            <a:prstGeom prst="flowChartProcess">
              <a:avLst/>
            </a:prstGeom>
            <a:solidFill>
              <a:srgbClr val="FFFFFF"/>
            </a:solidFill>
            <a:ln w="9525">
              <a:solidFill>
                <a:srgbClr val="000000"/>
              </a:solidFill>
              <a:miter lim="800000"/>
              <a:headEnd/>
              <a:tailEnd/>
            </a:ln>
          </p:spPr>
          <p:txBody>
            <a:bodyPr/>
            <a:lstStyle/>
            <a:p>
              <a:pPr algn="ctr"/>
              <a:r>
                <a:rPr lang="en-US" sz="2000">
                  <a:latin typeface="Times New Roman" pitchFamily="18" charset="0"/>
                </a:rPr>
                <a:t>Handler activity begins. </a:t>
              </a:r>
            </a:p>
            <a:p>
              <a:pPr algn="ctr"/>
              <a:r>
                <a:rPr lang="en-US" sz="2000">
                  <a:latin typeface="Times New Roman" pitchFamily="18" charset="0"/>
                </a:rPr>
                <a:t>Handlers are NOT wearing APRs</a:t>
              </a:r>
              <a:r>
                <a:rPr lang="en-US" sz="1600">
                  <a:latin typeface="Times New Roman" pitchFamily="18" charset="0"/>
                </a:rPr>
                <a:t>.</a:t>
              </a:r>
              <a:endParaRPr lang="en-US"/>
            </a:p>
          </p:txBody>
        </p:sp>
        <p:sp>
          <p:nvSpPr>
            <p:cNvPr id="121863" name="AutoShape 7"/>
            <p:cNvSpPr>
              <a:spLocks noChangeArrowheads="1"/>
            </p:cNvSpPr>
            <p:nvPr/>
          </p:nvSpPr>
          <p:spPr bwMode="auto">
            <a:xfrm>
              <a:off x="4500" y="2888"/>
              <a:ext cx="3601" cy="540"/>
            </a:xfrm>
            <a:prstGeom prst="flowChartProcess">
              <a:avLst/>
            </a:prstGeom>
            <a:solidFill>
              <a:srgbClr val="FFFFFF"/>
            </a:solidFill>
            <a:ln w="9525">
              <a:solidFill>
                <a:srgbClr val="000000"/>
              </a:solidFill>
              <a:miter lim="800000"/>
              <a:headEnd/>
              <a:tailEnd/>
            </a:ln>
          </p:spPr>
          <p:txBody>
            <a:bodyPr/>
            <a:lstStyle/>
            <a:p>
              <a:pPr algn="ctr"/>
              <a:r>
                <a:rPr lang="en-US" sz="2000">
                  <a:latin typeface="Times New Roman" pitchFamily="18" charset="0"/>
                </a:rPr>
                <a:t>Sensory Irritation</a:t>
              </a:r>
              <a:endParaRPr lang="en-US"/>
            </a:p>
          </p:txBody>
        </p:sp>
        <p:sp>
          <p:nvSpPr>
            <p:cNvPr id="121864" name="AutoShape 8"/>
            <p:cNvSpPr>
              <a:spLocks noChangeArrowheads="1"/>
            </p:cNvSpPr>
            <p:nvPr/>
          </p:nvSpPr>
          <p:spPr bwMode="auto">
            <a:xfrm>
              <a:off x="2160" y="3968"/>
              <a:ext cx="8280" cy="1080"/>
            </a:xfrm>
            <a:prstGeom prst="flowChartProcess">
              <a:avLst/>
            </a:prstGeom>
            <a:solidFill>
              <a:srgbClr val="FFFFFF"/>
            </a:solidFill>
            <a:ln w="9525">
              <a:solidFill>
                <a:srgbClr val="000000"/>
              </a:solidFill>
              <a:miter lim="800000"/>
              <a:headEnd/>
              <a:tailEnd/>
            </a:ln>
          </p:spPr>
          <p:txBody>
            <a:bodyPr/>
            <a:lstStyle/>
            <a:p>
              <a:pPr algn="ctr"/>
              <a:r>
                <a:rPr lang="en-US" sz="2000">
                  <a:solidFill>
                    <a:srgbClr val="FF0000"/>
                  </a:solidFill>
                  <a:latin typeface="Times New Roman" pitchFamily="18" charset="0"/>
                </a:rPr>
                <a:t>Certified applicator in charge decides to cease operations rather than continue with respirators.</a:t>
              </a:r>
            </a:p>
            <a:p>
              <a:endParaRPr lang="en-US"/>
            </a:p>
          </p:txBody>
        </p:sp>
        <p:sp>
          <p:nvSpPr>
            <p:cNvPr id="121865" name="AutoShape 9"/>
            <p:cNvSpPr>
              <a:spLocks noChangeArrowheads="1"/>
            </p:cNvSpPr>
            <p:nvPr/>
          </p:nvSpPr>
          <p:spPr bwMode="auto">
            <a:xfrm>
              <a:off x="2340" y="5767"/>
              <a:ext cx="7920" cy="1082"/>
            </a:xfrm>
            <a:prstGeom prst="flowChartProcess">
              <a:avLst/>
            </a:prstGeom>
            <a:solidFill>
              <a:srgbClr val="FFFFFF"/>
            </a:solidFill>
            <a:ln w="9525">
              <a:solidFill>
                <a:srgbClr val="000000"/>
              </a:solidFill>
              <a:miter lim="800000"/>
              <a:headEnd/>
              <a:tailEnd/>
            </a:ln>
          </p:spPr>
          <p:txBody>
            <a:bodyPr/>
            <a:lstStyle/>
            <a:p>
              <a:pPr algn="ctr"/>
              <a:r>
                <a:rPr lang="en-US" sz="2000">
                  <a:latin typeface="Times New Roman" pitchFamily="18" charset="0"/>
                </a:rPr>
                <a:t>Handlers must stop work and leave application block and buffer zone.</a:t>
              </a:r>
            </a:p>
            <a:p>
              <a:endParaRPr lang="en-US"/>
            </a:p>
          </p:txBody>
        </p:sp>
        <p:sp>
          <p:nvSpPr>
            <p:cNvPr id="121866" name="AutoShape 10"/>
            <p:cNvSpPr>
              <a:spLocks noChangeArrowheads="1"/>
            </p:cNvSpPr>
            <p:nvPr/>
          </p:nvSpPr>
          <p:spPr bwMode="auto">
            <a:xfrm>
              <a:off x="2340" y="7568"/>
              <a:ext cx="7920" cy="1620"/>
            </a:xfrm>
            <a:prstGeom prst="flowChartProcess">
              <a:avLst/>
            </a:prstGeom>
            <a:solidFill>
              <a:srgbClr val="FFFFFF"/>
            </a:solidFill>
            <a:ln w="9525">
              <a:solidFill>
                <a:srgbClr val="000000"/>
              </a:solidFill>
              <a:miter lim="800000"/>
              <a:headEnd/>
              <a:tailEnd/>
            </a:ln>
          </p:spPr>
          <p:txBody>
            <a:bodyPr/>
            <a:lstStyle/>
            <a:p>
              <a:pPr algn="ctr"/>
              <a:r>
                <a:rPr lang="en-US" sz="2000">
                  <a:latin typeface="Times New Roman" pitchFamily="18" charset="0"/>
                </a:rPr>
                <a:t>If 2 samples taken at least 15 minutes apart show concentrations are less than the label action level and nobody has sensory irritation, then </a:t>
              </a:r>
            </a:p>
            <a:p>
              <a:endParaRPr lang="en-US"/>
            </a:p>
          </p:txBody>
        </p:sp>
        <p:sp>
          <p:nvSpPr>
            <p:cNvPr id="121867" name="AutoShape 11"/>
            <p:cNvSpPr>
              <a:spLocks noChangeArrowheads="1"/>
            </p:cNvSpPr>
            <p:nvPr/>
          </p:nvSpPr>
          <p:spPr bwMode="auto">
            <a:xfrm>
              <a:off x="4500" y="10088"/>
              <a:ext cx="3601" cy="540"/>
            </a:xfrm>
            <a:prstGeom prst="flowChartProcess">
              <a:avLst/>
            </a:prstGeom>
            <a:solidFill>
              <a:srgbClr val="FFFFFF"/>
            </a:solidFill>
            <a:ln w="9525">
              <a:solidFill>
                <a:srgbClr val="000000"/>
              </a:solidFill>
              <a:miter lim="800000"/>
              <a:headEnd/>
              <a:tailEnd/>
            </a:ln>
          </p:spPr>
          <p:txBody>
            <a:bodyPr/>
            <a:lstStyle/>
            <a:p>
              <a:pPr algn="ctr"/>
              <a:r>
                <a:rPr lang="en-US" sz="2000">
                  <a:latin typeface="Times New Roman" pitchFamily="18" charset="0"/>
                </a:rPr>
                <a:t>Resume operations.</a:t>
              </a:r>
              <a:endParaRPr lang="en-US"/>
            </a:p>
          </p:txBody>
        </p:sp>
        <p:cxnSp>
          <p:nvCxnSpPr>
            <p:cNvPr id="121868" name="AutoShape 12"/>
            <p:cNvCxnSpPr>
              <a:cxnSpLocks noChangeShapeType="1"/>
              <a:stCxn id="121862" idx="2"/>
              <a:endCxn id="121863" idx="0"/>
            </p:cNvCxnSpPr>
            <p:nvPr/>
          </p:nvCxnSpPr>
          <p:spPr bwMode="auto">
            <a:xfrm>
              <a:off x="6299" y="2528"/>
              <a:ext cx="2" cy="360"/>
            </a:xfrm>
            <a:prstGeom prst="straightConnector1">
              <a:avLst/>
            </a:prstGeom>
            <a:noFill/>
            <a:ln w="9525">
              <a:solidFill>
                <a:srgbClr val="000000"/>
              </a:solidFill>
              <a:round/>
              <a:headEnd/>
              <a:tailEnd type="triangle" w="med" len="med"/>
            </a:ln>
          </p:spPr>
        </p:cxnSp>
        <p:cxnSp>
          <p:nvCxnSpPr>
            <p:cNvPr id="121869" name="AutoShape 13"/>
            <p:cNvCxnSpPr>
              <a:cxnSpLocks noChangeShapeType="1"/>
              <a:stCxn id="121863" idx="2"/>
              <a:endCxn id="121864" idx="0"/>
            </p:cNvCxnSpPr>
            <p:nvPr/>
          </p:nvCxnSpPr>
          <p:spPr bwMode="auto">
            <a:xfrm flipH="1">
              <a:off x="6299" y="3428"/>
              <a:ext cx="2" cy="540"/>
            </a:xfrm>
            <a:prstGeom prst="straightConnector1">
              <a:avLst/>
            </a:prstGeom>
            <a:noFill/>
            <a:ln w="9525">
              <a:solidFill>
                <a:srgbClr val="000000"/>
              </a:solidFill>
              <a:round/>
              <a:headEnd/>
              <a:tailEnd type="triangle" w="med" len="med"/>
            </a:ln>
          </p:spPr>
        </p:cxnSp>
        <p:cxnSp>
          <p:nvCxnSpPr>
            <p:cNvPr id="121870" name="AutoShape 14"/>
            <p:cNvCxnSpPr>
              <a:cxnSpLocks noChangeShapeType="1"/>
              <a:stCxn id="121864" idx="2"/>
              <a:endCxn id="121865" idx="0"/>
            </p:cNvCxnSpPr>
            <p:nvPr/>
          </p:nvCxnSpPr>
          <p:spPr bwMode="auto">
            <a:xfrm>
              <a:off x="6300" y="5048"/>
              <a:ext cx="1" cy="719"/>
            </a:xfrm>
            <a:prstGeom prst="straightConnector1">
              <a:avLst/>
            </a:prstGeom>
            <a:noFill/>
            <a:ln w="9525">
              <a:solidFill>
                <a:srgbClr val="000000"/>
              </a:solidFill>
              <a:round/>
              <a:headEnd/>
              <a:tailEnd type="triangle" w="med" len="med"/>
            </a:ln>
          </p:spPr>
        </p:cxnSp>
        <p:cxnSp>
          <p:nvCxnSpPr>
            <p:cNvPr id="121871" name="AutoShape 15"/>
            <p:cNvCxnSpPr>
              <a:cxnSpLocks noChangeShapeType="1"/>
              <a:stCxn id="121865" idx="2"/>
              <a:endCxn id="121866" idx="0"/>
            </p:cNvCxnSpPr>
            <p:nvPr/>
          </p:nvCxnSpPr>
          <p:spPr bwMode="auto">
            <a:xfrm>
              <a:off x="6300" y="6849"/>
              <a:ext cx="1" cy="719"/>
            </a:xfrm>
            <a:prstGeom prst="straightConnector1">
              <a:avLst/>
            </a:prstGeom>
            <a:noFill/>
            <a:ln w="9525">
              <a:solidFill>
                <a:srgbClr val="000000"/>
              </a:solidFill>
              <a:round/>
              <a:headEnd/>
              <a:tailEnd type="triangle" w="med" len="med"/>
            </a:ln>
          </p:spPr>
        </p:cxnSp>
        <p:cxnSp>
          <p:nvCxnSpPr>
            <p:cNvPr id="121872" name="AutoShape 16"/>
            <p:cNvCxnSpPr>
              <a:cxnSpLocks noChangeShapeType="1"/>
              <a:stCxn id="121866" idx="2"/>
              <a:endCxn id="121867" idx="0"/>
            </p:cNvCxnSpPr>
            <p:nvPr/>
          </p:nvCxnSpPr>
          <p:spPr bwMode="auto">
            <a:xfrm>
              <a:off x="6300" y="9188"/>
              <a:ext cx="1" cy="900"/>
            </a:xfrm>
            <a:prstGeom prst="straightConnector1">
              <a:avLst/>
            </a:prstGeom>
            <a:noFill/>
            <a:ln w="9525">
              <a:solidFill>
                <a:srgbClr val="000000"/>
              </a:solidFill>
              <a:round/>
              <a:headEnd/>
              <a:tailEnd type="triangle" w="med" len="med"/>
            </a:ln>
          </p:spPr>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3"/>
          <p:cNvSpPr>
            <a:spLocks noGrp="1"/>
          </p:cNvSpPr>
          <p:nvPr>
            <p:ph type="sldNum" sz="quarter" idx="12"/>
          </p:nvPr>
        </p:nvSpPr>
        <p:spPr>
          <a:noFill/>
        </p:spPr>
        <p:txBody>
          <a:bodyPr/>
          <a:lstStyle/>
          <a:p>
            <a:fld id="{7C156CC1-D0A1-44E1-B927-872909D87DF0}" type="slidenum">
              <a:rPr lang="en-US" smtClean="0"/>
              <a:pPr/>
              <a:t>16</a:t>
            </a:fld>
            <a:endParaRPr lang="en-US" smtClean="0"/>
          </a:p>
        </p:txBody>
      </p:sp>
      <p:sp>
        <p:nvSpPr>
          <p:cNvPr id="12390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8A5B454-C090-45AF-8538-F7213DAC1653}" type="slidenum">
              <a:rPr lang="en-US" sz="1400"/>
              <a:pPr algn="r"/>
              <a:t>16</a:t>
            </a:fld>
            <a:endParaRPr lang="en-US" sz="1400"/>
          </a:p>
        </p:txBody>
      </p:sp>
      <p:sp>
        <p:nvSpPr>
          <p:cNvPr id="123907" name="Text Box 3"/>
          <p:cNvSpPr txBox="1">
            <a:spLocks noChangeArrowheads="1"/>
          </p:cNvSpPr>
          <p:nvPr/>
        </p:nvSpPr>
        <p:spPr bwMode="auto">
          <a:xfrm>
            <a:off x="441325" y="163513"/>
            <a:ext cx="8245475" cy="701675"/>
          </a:xfrm>
          <a:prstGeom prst="rect">
            <a:avLst/>
          </a:prstGeom>
          <a:noFill/>
          <a:ln w="9525">
            <a:noFill/>
            <a:miter lim="800000"/>
            <a:headEnd/>
            <a:tailEnd/>
          </a:ln>
        </p:spPr>
        <p:txBody>
          <a:bodyPr>
            <a:spAutoFit/>
          </a:bodyPr>
          <a:lstStyle/>
          <a:p>
            <a:r>
              <a:rPr lang="en-US" sz="2000"/>
              <a:t>Figure B.  Requirements when handlers resume work while using a respirator</a:t>
            </a:r>
            <a:r>
              <a:rPr lang="en-US"/>
              <a:t> </a:t>
            </a:r>
          </a:p>
        </p:txBody>
      </p:sp>
      <p:grpSp>
        <p:nvGrpSpPr>
          <p:cNvPr id="123908" name="Group 4"/>
          <p:cNvGrpSpPr>
            <a:grpSpLocks noChangeAspect="1"/>
          </p:cNvGrpSpPr>
          <p:nvPr/>
        </p:nvGrpSpPr>
        <p:grpSpPr bwMode="auto">
          <a:xfrm>
            <a:off x="1751013" y="609600"/>
            <a:ext cx="5945187" cy="7772400"/>
            <a:chOff x="1448" y="1448"/>
            <a:chExt cx="9361" cy="12240"/>
          </a:xfrm>
        </p:grpSpPr>
        <p:sp>
          <p:nvSpPr>
            <p:cNvPr id="123909" name="AutoShape 5"/>
            <p:cNvSpPr>
              <a:spLocks noChangeAspect="1" noChangeArrowheads="1"/>
            </p:cNvSpPr>
            <p:nvPr/>
          </p:nvSpPr>
          <p:spPr bwMode="auto">
            <a:xfrm>
              <a:off x="1448" y="1448"/>
              <a:ext cx="9361" cy="12240"/>
            </a:xfrm>
            <a:prstGeom prst="rect">
              <a:avLst/>
            </a:prstGeom>
            <a:noFill/>
            <a:ln w="9525">
              <a:noFill/>
              <a:miter lim="800000"/>
              <a:headEnd/>
              <a:tailEnd/>
            </a:ln>
          </p:spPr>
          <p:txBody>
            <a:bodyPr/>
            <a:lstStyle/>
            <a:p>
              <a:endParaRPr lang="en-US"/>
            </a:p>
          </p:txBody>
        </p:sp>
        <p:sp>
          <p:nvSpPr>
            <p:cNvPr id="123910" name="AutoShape 6"/>
            <p:cNvSpPr>
              <a:spLocks noChangeArrowheads="1"/>
            </p:cNvSpPr>
            <p:nvPr/>
          </p:nvSpPr>
          <p:spPr bwMode="auto">
            <a:xfrm>
              <a:off x="2528" y="1448"/>
              <a:ext cx="7200" cy="540"/>
            </a:xfrm>
            <a:prstGeom prst="flowChartProcess">
              <a:avLst/>
            </a:prstGeom>
            <a:solidFill>
              <a:srgbClr val="FFFFFF"/>
            </a:solidFill>
            <a:ln w="9525">
              <a:solidFill>
                <a:srgbClr val="000000"/>
              </a:solidFill>
              <a:miter lim="800000"/>
              <a:headEnd/>
              <a:tailEnd/>
            </a:ln>
          </p:spPr>
          <p:txBody>
            <a:bodyPr/>
            <a:lstStyle/>
            <a:p>
              <a:pPr algn="ctr"/>
              <a:r>
                <a:rPr lang="en-US" sz="1400">
                  <a:latin typeface="Times New Roman" pitchFamily="18" charset="0"/>
                </a:rPr>
                <a:t>Handler activity begins. Handlers are NOT wearing APRs.</a:t>
              </a:r>
              <a:endParaRPr lang="en-US"/>
            </a:p>
          </p:txBody>
        </p:sp>
        <p:sp>
          <p:nvSpPr>
            <p:cNvPr id="123911" name="AutoShape 7"/>
            <p:cNvSpPr>
              <a:spLocks noChangeArrowheads="1"/>
            </p:cNvSpPr>
            <p:nvPr/>
          </p:nvSpPr>
          <p:spPr bwMode="auto">
            <a:xfrm>
              <a:off x="4328" y="2168"/>
              <a:ext cx="3605" cy="540"/>
            </a:xfrm>
            <a:prstGeom prst="flowChartProcess">
              <a:avLst/>
            </a:prstGeom>
            <a:solidFill>
              <a:srgbClr val="FFFFFF"/>
            </a:solidFill>
            <a:ln w="9525">
              <a:solidFill>
                <a:srgbClr val="000000"/>
              </a:solidFill>
              <a:miter lim="800000"/>
              <a:headEnd/>
              <a:tailEnd/>
            </a:ln>
          </p:spPr>
          <p:txBody>
            <a:bodyPr/>
            <a:lstStyle/>
            <a:p>
              <a:pPr algn="ctr"/>
              <a:r>
                <a:rPr lang="en-US" sz="1400">
                  <a:latin typeface="Times New Roman" pitchFamily="18" charset="0"/>
                </a:rPr>
                <a:t>Sensory Irritation</a:t>
              </a:r>
              <a:endParaRPr lang="en-US"/>
            </a:p>
          </p:txBody>
        </p:sp>
        <p:sp>
          <p:nvSpPr>
            <p:cNvPr id="123912" name="AutoShape 8"/>
            <p:cNvSpPr>
              <a:spLocks noChangeArrowheads="1"/>
            </p:cNvSpPr>
            <p:nvPr/>
          </p:nvSpPr>
          <p:spPr bwMode="auto">
            <a:xfrm>
              <a:off x="2168" y="2888"/>
              <a:ext cx="7920" cy="540"/>
            </a:xfrm>
            <a:prstGeom prst="flowChartProcess">
              <a:avLst/>
            </a:prstGeom>
            <a:solidFill>
              <a:srgbClr val="FFFFFF"/>
            </a:solidFill>
            <a:ln w="9525">
              <a:solidFill>
                <a:srgbClr val="000000"/>
              </a:solidFill>
              <a:miter lim="800000"/>
              <a:headEnd/>
              <a:tailEnd/>
            </a:ln>
          </p:spPr>
          <p:txBody>
            <a:bodyPr/>
            <a:lstStyle/>
            <a:p>
              <a:pPr algn="ctr"/>
              <a:r>
                <a:rPr lang="en-US" sz="1400">
                  <a:solidFill>
                    <a:srgbClr val="FF0000"/>
                  </a:solidFill>
                  <a:latin typeface="Times New Roman" pitchFamily="18" charset="0"/>
                </a:rPr>
                <a:t>Certified applicator in charge decides to resume operations.</a:t>
              </a:r>
              <a:endParaRPr lang="en-US">
                <a:solidFill>
                  <a:srgbClr val="FF0000"/>
                </a:solidFill>
              </a:endParaRPr>
            </a:p>
          </p:txBody>
        </p:sp>
        <p:sp>
          <p:nvSpPr>
            <p:cNvPr id="123913" name="AutoShape 9"/>
            <p:cNvSpPr>
              <a:spLocks noChangeArrowheads="1"/>
            </p:cNvSpPr>
            <p:nvPr/>
          </p:nvSpPr>
          <p:spPr bwMode="auto">
            <a:xfrm>
              <a:off x="2888" y="3608"/>
              <a:ext cx="6480" cy="900"/>
            </a:xfrm>
            <a:prstGeom prst="flowChartProcess">
              <a:avLst/>
            </a:prstGeom>
            <a:solidFill>
              <a:srgbClr val="FFFFFF"/>
            </a:solidFill>
            <a:ln w="9525">
              <a:solidFill>
                <a:srgbClr val="000000"/>
              </a:solidFill>
              <a:miter lim="800000"/>
              <a:headEnd/>
              <a:tailEnd/>
            </a:ln>
          </p:spPr>
          <p:txBody>
            <a:bodyPr/>
            <a:lstStyle/>
            <a:p>
              <a:pPr algn="ctr"/>
              <a:r>
                <a:rPr lang="en-US" sz="1400">
                  <a:latin typeface="Times New Roman" pitchFamily="18" charset="0"/>
                </a:rPr>
                <a:t>All handlers in the application block and buffer zone put on an APR.  Air monitoring program begins.</a:t>
              </a:r>
              <a:endParaRPr lang="en-US"/>
            </a:p>
          </p:txBody>
        </p:sp>
        <p:sp>
          <p:nvSpPr>
            <p:cNvPr id="123914" name="AutoShape 10"/>
            <p:cNvSpPr>
              <a:spLocks noChangeArrowheads="1"/>
            </p:cNvSpPr>
            <p:nvPr/>
          </p:nvSpPr>
          <p:spPr bwMode="auto">
            <a:xfrm>
              <a:off x="2168" y="4868"/>
              <a:ext cx="4140" cy="1440"/>
            </a:xfrm>
            <a:prstGeom prst="flowChartProcess">
              <a:avLst/>
            </a:prstGeom>
            <a:solidFill>
              <a:srgbClr val="FFFFFF"/>
            </a:solidFill>
            <a:ln w="9525">
              <a:solidFill>
                <a:srgbClr val="000000"/>
              </a:solidFill>
              <a:miter lim="800000"/>
              <a:headEnd/>
              <a:tailEnd/>
            </a:ln>
          </p:spPr>
          <p:txBody>
            <a:bodyPr/>
            <a:lstStyle/>
            <a:p>
              <a:r>
                <a:rPr lang="en-US" sz="1400">
                  <a:latin typeface="Times New Roman" pitchFamily="18" charset="0"/>
                </a:rPr>
                <a:t>Feel irritation through APR, OR monitoring indicates concentrations above max use concentration (MUC) for APR</a:t>
              </a:r>
            </a:p>
            <a:p>
              <a:endParaRPr lang="en-US"/>
            </a:p>
          </p:txBody>
        </p:sp>
        <p:sp>
          <p:nvSpPr>
            <p:cNvPr id="123915" name="AutoShape 11"/>
            <p:cNvSpPr>
              <a:spLocks noChangeArrowheads="1"/>
            </p:cNvSpPr>
            <p:nvPr/>
          </p:nvSpPr>
          <p:spPr bwMode="auto">
            <a:xfrm>
              <a:off x="1988" y="6488"/>
              <a:ext cx="4500" cy="900"/>
            </a:xfrm>
            <a:prstGeom prst="flowChartProcess">
              <a:avLst/>
            </a:prstGeom>
            <a:solidFill>
              <a:srgbClr val="FFFFFF"/>
            </a:solidFill>
            <a:ln w="9525">
              <a:solidFill>
                <a:srgbClr val="000000"/>
              </a:solidFill>
              <a:miter lim="800000"/>
              <a:headEnd/>
              <a:tailEnd/>
            </a:ln>
          </p:spPr>
          <p:txBody>
            <a:bodyPr/>
            <a:lstStyle/>
            <a:p>
              <a:r>
                <a:rPr lang="en-US" sz="1400">
                  <a:latin typeface="Times New Roman" pitchFamily="18" charset="0"/>
                </a:rPr>
                <a:t>Handlers must stop work and leave application block and buffer zone. </a:t>
              </a:r>
            </a:p>
            <a:p>
              <a:endParaRPr lang="en-US"/>
            </a:p>
          </p:txBody>
        </p:sp>
        <p:cxnSp>
          <p:nvCxnSpPr>
            <p:cNvPr id="123916" name="AutoShape 12"/>
            <p:cNvCxnSpPr>
              <a:cxnSpLocks noChangeShapeType="1"/>
              <a:stCxn id="123910" idx="2"/>
              <a:endCxn id="123911" idx="0"/>
            </p:cNvCxnSpPr>
            <p:nvPr/>
          </p:nvCxnSpPr>
          <p:spPr bwMode="auto">
            <a:xfrm>
              <a:off x="6128" y="1988"/>
              <a:ext cx="3" cy="180"/>
            </a:xfrm>
            <a:prstGeom prst="straightConnector1">
              <a:avLst/>
            </a:prstGeom>
            <a:noFill/>
            <a:ln w="9525">
              <a:solidFill>
                <a:srgbClr val="000000"/>
              </a:solidFill>
              <a:round/>
              <a:headEnd/>
              <a:tailEnd type="triangle" w="med" len="med"/>
            </a:ln>
          </p:spPr>
        </p:cxnSp>
        <p:cxnSp>
          <p:nvCxnSpPr>
            <p:cNvPr id="123917" name="AutoShape 13"/>
            <p:cNvCxnSpPr>
              <a:cxnSpLocks noChangeShapeType="1"/>
              <a:stCxn id="123911" idx="2"/>
              <a:endCxn id="123912" idx="0"/>
            </p:cNvCxnSpPr>
            <p:nvPr/>
          </p:nvCxnSpPr>
          <p:spPr bwMode="auto">
            <a:xfrm flipH="1">
              <a:off x="6128" y="2708"/>
              <a:ext cx="3" cy="180"/>
            </a:xfrm>
            <a:prstGeom prst="straightConnector1">
              <a:avLst/>
            </a:prstGeom>
            <a:noFill/>
            <a:ln w="9525">
              <a:solidFill>
                <a:srgbClr val="000000"/>
              </a:solidFill>
              <a:round/>
              <a:headEnd/>
              <a:tailEnd type="triangle" w="med" len="med"/>
            </a:ln>
          </p:spPr>
        </p:cxnSp>
        <p:cxnSp>
          <p:nvCxnSpPr>
            <p:cNvPr id="123918" name="AutoShape 14"/>
            <p:cNvCxnSpPr>
              <a:cxnSpLocks noChangeShapeType="1"/>
              <a:stCxn id="123912" idx="2"/>
              <a:endCxn id="123913" idx="0"/>
            </p:cNvCxnSpPr>
            <p:nvPr/>
          </p:nvCxnSpPr>
          <p:spPr bwMode="auto">
            <a:xfrm>
              <a:off x="6128" y="3428"/>
              <a:ext cx="1" cy="180"/>
            </a:xfrm>
            <a:prstGeom prst="straightConnector1">
              <a:avLst/>
            </a:prstGeom>
            <a:noFill/>
            <a:ln w="9525">
              <a:solidFill>
                <a:srgbClr val="000000"/>
              </a:solidFill>
              <a:round/>
              <a:headEnd/>
              <a:tailEnd type="triangle" w="med" len="med"/>
            </a:ln>
          </p:spPr>
        </p:cxnSp>
        <p:cxnSp>
          <p:nvCxnSpPr>
            <p:cNvPr id="123919" name="AutoShape 15"/>
            <p:cNvCxnSpPr>
              <a:cxnSpLocks noChangeShapeType="1"/>
              <a:stCxn id="123913" idx="2"/>
              <a:endCxn id="123914" idx="0"/>
            </p:cNvCxnSpPr>
            <p:nvPr/>
          </p:nvCxnSpPr>
          <p:spPr bwMode="auto">
            <a:xfrm rot="5400000">
              <a:off x="5003" y="3743"/>
              <a:ext cx="360" cy="1890"/>
            </a:xfrm>
            <a:prstGeom prst="bentConnector3">
              <a:avLst>
                <a:gd name="adj1" fmla="val 50000"/>
              </a:avLst>
            </a:prstGeom>
            <a:noFill/>
            <a:ln w="9525">
              <a:solidFill>
                <a:srgbClr val="000000"/>
              </a:solidFill>
              <a:miter lim="800000"/>
              <a:headEnd/>
              <a:tailEnd type="triangle" w="med" len="med"/>
            </a:ln>
          </p:spPr>
        </p:cxnSp>
        <p:cxnSp>
          <p:nvCxnSpPr>
            <p:cNvPr id="123920" name="AutoShape 16"/>
            <p:cNvCxnSpPr>
              <a:cxnSpLocks noChangeShapeType="1"/>
              <a:stCxn id="123914" idx="2"/>
              <a:endCxn id="123915" idx="0"/>
            </p:cNvCxnSpPr>
            <p:nvPr/>
          </p:nvCxnSpPr>
          <p:spPr bwMode="auto">
            <a:xfrm>
              <a:off x="4238" y="6308"/>
              <a:ext cx="1" cy="180"/>
            </a:xfrm>
            <a:prstGeom prst="straightConnector1">
              <a:avLst/>
            </a:prstGeom>
            <a:noFill/>
            <a:ln w="9525">
              <a:solidFill>
                <a:srgbClr val="000000"/>
              </a:solidFill>
              <a:round/>
              <a:headEnd/>
              <a:tailEnd type="triangle" w="med" len="med"/>
            </a:ln>
          </p:spPr>
        </p:cxnSp>
        <p:sp>
          <p:nvSpPr>
            <p:cNvPr id="123921" name="AutoShape 17"/>
            <p:cNvSpPr>
              <a:spLocks noChangeArrowheads="1"/>
            </p:cNvSpPr>
            <p:nvPr/>
          </p:nvSpPr>
          <p:spPr bwMode="auto">
            <a:xfrm>
              <a:off x="1808" y="7748"/>
              <a:ext cx="4860" cy="2160"/>
            </a:xfrm>
            <a:prstGeom prst="flowChartProcess">
              <a:avLst/>
            </a:prstGeom>
            <a:solidFill>
              <a:srgbClr val="FFFFFF"/>
            </a:solidFill>
            <a:ln w="9525">
              <a:solidFill>
                <a:srgbClr val="000000"/>
              </a:solidFill>
              <a:miter lim="800000"/>
              <a:headEnd/>
              <a:tailEnd/>
            </a:ln>
          </p:spPr>
          <p:txBody>
            <a:bodyPr/>
            <a:lstStyle/>
            <a:p>
              <a:r>
                <a:rPr lang="en-US" sz="1400">
                  <a:latin typeface="Times New Roman" pitchFamily="18" charset="0"/>
                </a:rPr>
                <a:t>If, 2 consecutive samples taken at least 15 mins apart, by a handler wearing an APR are above the label trigger level BUT  less than the MUC, no sensory irritation is felt, and the cartridge is changed, then</a:t>
              </a:r>
            </a:p>
            <a:p>
              <a:endParaRPr lang="en-US"/>
            </a:p>
          </p:txBody>
        </p:sp>
        <p:cxnSp>
          <p:nvCxnSpPr>
            <p:cNvPr id="123922" name="AutoShape 18"/>
            <p:cNvCxnSpPr>
              <a:cxnSpLocks noChangeShapeType="1"/>
              <a:stCxn id="123915" idx="2"/>
              <a:endCxn id="123921" idx="0"/>
            </p:cNvCxnSpPr>
            <p:nvPr/>
          </p:nvCxnSpPr>
          <p:spPr bwMode="auto">
            <a:xfrm>
              <a:off x="4238" y="7388"/>
              <a:ext cx="1" cy="360"/>
            </a:xfrm>
            <a:prstGeom prst="straightConnector1">
              <a:avLst/>
            </a:prstGeom>
            <a:noFill/>
            <a:ln w="9525">
              <a:solidFill>
                <a:srgbClr val="000000"/>
              </a:solidFill>
              <a:round/>
              <a:headEnd/>
              <a:tailEnd type="triangle" w="med" len="med"/>
            </a:ln>
          </p:spPr>
        </p:cxnSp>
        <p:sp>
          <p:nvSpPr>
            <p:cNvPr id="123923" name="AutoShape 19"/>
            <p:cNvSpPr>
              <a:spLocks noChangeArrowheads="1"/>
            </p:cNvSpPr>
            <p:nvPr/>
          </p:nvSpPr>
          <p:spPr bwMode="auto">
            <a:xfrm>
              <a:off x="7208" y="7388"/>
              <a:ext cx="3601" cy="2160"/>
            </a:xfrm>
            <a:prstGeom prst="flowChartProcess">
              <a:avLst/>
            </a:prstGeom>
            <a:solidFill>
              <a:srgbClr val="FFFFFF"/>
            </a:solidFill>
            <a:ln w="9525">
              <a:solidFill>
                <a:srgbClr val="000000"/>
              </a:solidFill>
              <a:miter lim="800000"/>
              <a:headEnd/>
              <a:tailEnd/>
            </a:ln>
          </p:spPr>
          <p:txBody>
            <a:bodyPr/>
            <a:lstStyle/>
            <a:p>
              <a:pPr algn="ctr"/>
              <a:r>
                <a:rPr lang="en-US" sz="1400">
                  <a:latin typeface="Times New Roman" pitchFamily="18" charset="0"/>
                </a:rPr>
                <a:t>If 2 consecutive samples taken at least 15 minutes apart, by a handler wearing an APR, are less than the label trigger level and NO sensory irritation, then </a:t>
              </a:r>
            </a:p>
            <a:p>
              <a:endParaRPr lang="en-US"/>
            </a:p>
          </p:txBody>
        </p:sp>
        <p:cxnSp>
          <p:nvCxnSpPr>
            <p:cNvPr id="123924" name="AutoShape 20"/>
            <p:cNvCxnSpPr>
              <a:cxnSpLocks noChangeShapeType="1"/>
              <a:stCxn id="123913" idx="2"/>
              <a:endCxn id="123923" idx="0"/>
            </p:cNvCxnSpPr>
            <p:nvPr/>
          </p:nvCxnSpPr>
          <p:spPr bwMode="auto">
            <a:xfrm rot="16200000" flipH="1">
              <a:off x="6129" y="4507"/>
              <a:ext cx="2880" cy="2881"/>
            </a:xfrm>
            <a:prstGeom prst="bentConnector3">
              <a:avLst>
                <a:gd name="adj1" fmla="val 5759"/>
              </a:avLst>
            </a:prstGeom>
            <a:noFill/>
            <a:ln w="9525">
              <a:solidFill>
                <a:srgbClr val="000000"/>
              </a:solidFill>
              <a:miter lim="800000"/>
              <a:headEnd/>
              <a:tailEnd type="triangle" w="med" len="med"/>
            </a:ln>
          </p:spPr>
        </p:cxnSp>
        <p:sp>
          <p:nvSpPr>
            <p:cNvPr id="123925" name="AutoShape 21"/>
            <p:cNvSpPr>
              <a:spLocks noChangeArrowheads="1"/>
            </p:cNvSpPr>
            <p:nvPr/>
          </p:nvSpPr>
          <p:spPr bwMode="auto">
            <a:xfrm>
              <a:off x="1988" y="10268"/>
              <a:ext cx="4500" cy="720"/>
            </a:xfrm>
            <a:prstGeom prst="flowChartProcess">
              <a:avLst/>
            </a:prstGeom>
            <a:solidFill>
              <a:srgbClr val="FFFFFF"/>
            </a:solidFill>
            <a:ln w="9525">
              <a:solidFill>
                <a:srgbClr val="000000"/>
              </a:solidFill>
              <a:miter lim="800000"/>
              <a:headEnd/>
              <a:tailEnd/>
            </a:ln>
          </p:spPr>
          <p:txBody>
            <a:bodyPr/>
            <a:lstStyle/>
            <a:p>
              <a:r>
                <a:rPr lang="en-US" sz="1400">
                  <a:latin typeface="Times New Roman" pitchFamily="18" charset="0"/>
                </a:rPr>
                <a:t>Resume operations wearing an APR. </a:t>
              </a:r>
            </a:p>
            <a:p>
              <a:r>
                <a:rPr lang="en-US" sz="1400">
                  <a:latin typeface="Times New Roman" pitchFamily="18" charset="0"/>
                </a:rPr>
                <a:t>Air monitoring continues. </a:t>
              </a:r>
              <a:endParaRPr lang="en-US"/>
            </a:p>
          </p:txBody>
        </p:sp>
        <p:cxnSp>
          <p:nvCxnSpPr>
            <p:cNvPr id="123926" name="AutoShape 22"/>
            <p:cNvCxnSpPr>
              <a:cxnSpLocks noChangeShapeType="1"/>
              <a:stCxn id="123921" idx="2"/>
              <a:endCxn id="123925" idx="0"/>
            </p:cNvCxnSpPr>
            <p:nvPr/>
          </p:nvCxnSpPr>
          <p:spPr bwMode="auto">
            <a:xfrm>
              <a:off x="4238" y="9908"/>
              <a:ext cx="1" cy="360"/>
            </a:xfrm>
            <a:prstGeom prst="straightConnector1">
              <a:avLst/>
            </a:prstGeom>
            <a:noFill/>
            <a:ln w="9525">
              <a:solidFill>
                <a:srgbClr val="000000"/>
              </a:solidFill>
              <a:round/>
              <a:headEnd/>
              <a:tailEnd type="triangle" w="med" len="med"/>
            </a:ln>
          </p:spPr>
        </p:cxnSp>
        <p:cxnSp>
          <p:nvCxnSpPr>
            <p:cNvPr id="123927" name="AutoShape 23"/>
            <p:cNvCxnSpPr>
              <a:cxnSpLocks noChangeShapeType="1"/>
              <a:stCxn id="123915" idx="3"/>
              <a:endCxn id="123923" idx="1"/>
            </p:cNvCxnSpPr>
            <p:nvPr/>
          </p:nvCxnSpPr>
          <p:spPr bwMode="auto">
            <a:xfrm>
              <a:off x="6488" y="6938"/>
              <a:ext cx="720" cy="1530"/>
            </a:xfrm>
            <a:prstGeom prst="bentConnector3">
              <a:avLst>
                <a:gd name="adj1" fmla="val 50000"/>
              </a:avLst>
            </a:prstGeom>
            <a:noFill/>
            <a:ln w="9525">
              <a:solidFill>
                <a:srgbClr val="000000"/>
              </a:solidFill>
              <a:miter lim="800000"/>
              <a:headEnd/>
              <a:tailEnd type="triangle" w="med" len="med"/>
            </a:ln>
          </p:spPr>
        </p:cxnSp>
        <p:sp>
          <p:nvSpPr>
            <p:cNvPr id="123928" name="AutoShape 24"/>
            <p:cNvSpPr>
              <a:spLocks noChangeArrowheads="1"/>
            </p:cNvSpPr>
            <p:nvPr/>
          </p:nvSpPr>
          <p:spPr bwMode="auto">
            <a:xfrm>
              <a:off x="7208" y="9908"/>
              <a:ext cx="3600" cy="1080"/>
            </a:xfrm>
            <a:prstGeom prst="flowChartProcess">
              <a:avLst/>
            </a:prstGeom>
            <a:solidFill>
              <a:srgbClr val="FFFFFF"/>
            </a:solidFill>
            <a:ln w="9525">
              <a:solidFill>
                <a:srgbClr val="000000"/>
              </a:solidFill>
              <a:miter lim="800000"/>
              <a:headEnd/>
              <a:tailEnd/>
            </a:ln>
          </p:spPr>
          <p:txBody>
            <a:bodyPr/>
            <a:lstStyle/>
            <a:p>
              <a:r>
                <a:rPr lang="en-US" sz="1400">
                  <a:latin typeface="Times New Roman" pitchFamily="18" charset="0"/>
                </a:rPr>
                <a:t>Resume operations without an APR or remove respirator. </a:t>
              </a:r>
              <a:endParaRPr lang="en-US"/>
            </a:p>
          </p:txBody>
        </p:sp>
        <p:cxnSp>
          <p:nvCxnSpPr>
            <p:cNvPr id="123929" name="AutoShape 25"/>
            <p:cNvCxnSpPr>
              <a:cxnSpLocks noChangeShapeType="1"/>
              <a:stCxn id="123923" idx="2"/>
              <a:endCxn id="123928" idx="0"/>
            </p:cNvCxnSpPr>
            <p:nvPr/>
          </p:nvCxnSpPr>
          <p:spPr bwMode="auto">
            <a:xfrm flipH="1">
              <a:off x="9008" y="9548"/>
              <a:ext cx="1" cy="360"/>
            </a:xfrm>
            <a:prstGeom prst="straightConnector1">
              <a:avLst/>
            </a:prstGeom>
            <a:noFill/>
            <a:ln w="9525">
              <a:solidFill>
                <a:srgbClr val="000000"/>
              </a:solidFill>
              <a:round/>
              <a:headEnd/>
              <a:tailEnd type="triangle" w="med" len="med"/>
            </a:ln>
          </p:spPr>
        </p:cxnSp>
        <p:cxnSp>
          <p:nvCxnSpPr>
            <p:cNvPr id="123930" name="AutoShape 26"/>
            <p:cNvCxnSpPr>
              <a:cxnSpLocks noChangeShapeType="1"/>
              <a:stCxn id="123925" idx="3"/>
              <a:endCxn id="123923" idx="1"/>
            </p:cNvCxnSpPr>
            <p:nvPr/>
          </p:nvCxnSpPr>
          <p:spPr bwMode="auto">
            <a:xfrm flipV="1">
              <a:off x="6488" y="8468"/>
              <a:ext cx="720" cy="2160"/>
            </a:xfrm>
            <a:prstGeom prst="bentConnector3">
              <a:avLst>
                <a:gd name="adj1" fmla="val 50000"/>
              </a:avLst>
            </a:prstGeom>
            <a:noFill/>
            <a:ln w="9525">
              <a:solidFill>
                <a:srgbClr val="000000"/>
              </a:solidFill>
              <a:miter lim="800000"/>
              <a:headEnd/>
              <a:tailEnd type="triangle" w="med" len="med"/>
            </a:ln>
          </p:spPr>
        </p:cxnSp>
        <p:cxnSp>
          <p:nvCxnSpPr>
            <p:cNvPr id="123931" name="AutoShape 27"/>
            <p:cNvCxnSpPr>
              <a:cxnSpLocks noChangeShapeType="1"/>
              <a:stCxn id="123925" idx="1"/>
              <a:endCxn id="123914" idx="1"/>
            </p:cNvCxnSpPr>
            <p:nvPr/>
          </p:nvCxnSpPr>
          <p:spPr bwMode="auto">
            <a:xfrm rot="10800000" flipH="1">
              <a:off x="1988" y="5588"/>
              <a:ext cx="180" cy="5040"/>
            </a:xfrm>
            <a:prstGeom prst="bentConnector3">
              <a:avLst>
                <a:gd name="adj1" fmla="val -200000"/>
              </a:avLst>
            </a:prstGeom>
            <a:noFill/>
            <a:ln w="9525">
              <a:solidFill>
                <a:srgbClr val="000000"/>
              </a:solidFill>
              <a:miter lim="800000"/>
              <a:headEnd/>
              <a:tailEnd type="triangle" w="med" len="med"/>
            </a:ln>
          </p:spPr>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6" name="Slide Number Placeholder 3"/>
          <p:cNvSpPr>
            <a:spLocks noGrp="1"/>
          </p:cNvSpPr>
          <p:nvPr>
            <p:ph type="sldNum" sz="quarter" idx="12"/>
          </p:nvPr>
        </p:nvSpPr>
        <p:spPr>
          <a:noFill/>
        </p:spPr>
        <p:txBody>
          <a:bodyPr/>
          <a:lstStyle/>
          <a:p>
            <a:fld id="{230644B0-718F-44D8-A749-C9C8CADEE138}" type="slidenum">
              <a:rPr lang="en-US" smtClean="0"/>
              <a:pPr/>
              <a:t>17</a:t>
            </a:fld>
            <a:endParaRPr lang="en-US" smtClean="0"/>
          </a:p>
        </p:txBody>
      </p:sp>
      <p:sp>
        <p:nvSpPr>
          <p:cNvPr id="141327" name="Slide Number Placeholder 6"/>
          <p:cNvSpPr txBox="1">
            <a:spLocks noGrp="1"/>
          </p:cNvSpPr>
          <p:nvPr/>
        </p:nvSpPr>
        <p:spPr bwMode="auto">
          <a:xfrm>
            <a:off x="4419600" y="6400800"/>
            <a:ext cx="3886200" cy="304800"/>
          </a:xfrm>
          <a:prstGeom prst="rect">
            <a:avLst/>
          </a:prstGeom>
          <a:noFill/>
          <a:ln w="9525">
            <a:noFill/>
            <a:miter lim="800000"/>
            <a:headEnd/>
            <a:tailEnd/>
          </a:ln>
        </p:spPr>
        <p:txBody>
          <a:bodyPr/>
          <a:lstStyle/>
          <a:p>
            <a:pPr algn="r"/>
            <a:r>
              <a:rPr lang="en-US" sz="1400">
                <a:solidFill>
                  <a:schemeClr val="bg2"/>
                </a:solidFill>
              </a:rPr>
              <a:t>Module 5: Protections for Handlers &amp; Workers</a:t>
            </a:r>
          </a:p>
        </p:txBody>
      </p:sp>
      <p:sp>
        <p:nvSpPr>
          <p:cNvPr id="141328" name="Rectangle 2"/>
          <p:cNvSpPr>
            <a:spLocks noGrp="1" noChangeArrowheads="1"/>
          </p:cNvSpPr>
          <p:nvPr>
            <p:ph type="title" idx="4294967295"/>
          </p:nvPr>
        </p:nvSpPr>
        <p:spPr>
          <a:xfrm>
            <a:off x="762000" y="228600"/>
            <a:ext cx="7924800" cy="1066800"/>
          </a:xfrm>
        </p:spPr>
        <p:txBody>
          <a:bodyPr/>
          <a:lstStyle/>
          <a:p>
            <a:pPr eaLnBrk="1" hangingPunct="1"/>
            <a:r>
              <a:rPr lang="en-US" sz="2400" smtClean="0"/>
              <a:t>Number of Handlers and Respirators </a:t>
            </a:r>
            <a:br>
              <a:rPr lang="en-US" sz="2400" smtClean="0"/>
            </a:br>
            <a:r>
              <a:rPr lang="en-US" sz="2400" smtClean="0"/>
              <a:t>Required On-site During Handler Activities</a:t>
            </a:r>
          </a:p>
        </p:txBody>
      </p:sp>
      <p:graphicFrame>
        <p:nvGraphicFramePr>
          <p:cNvPr id="141325" name="Object 13"/>
          <p:cNvGraphicFramePr>
            <a:graphicFrameLocks noGrp="1" noChangeAspect="1"/>
          </p:cNvGraphicFramePr>
          <p:nvPr>
            <p:ph sz="half" idx="4294967295"/>
          </p:nvPr>
        </p:nvGraphicFramePr>
        <p:xfrm>
          <a:off x="990600" y="1309688"/>
          <a:ext cx="7510463" cy="5178425"/>
        </p:xfrm>
        <a:graphic>
          <a:graphicData uri="http://schemas.openxmlformats.org/presentationml/2006/ole">
            <p:oleObj spid="_x0000_s141325" name="Document" r:id="rId4" imgW="6308138" imgH="4349890" progId="Word.Document.8">
              <p:embed/>
            </p:oleObj>
          </a:graphicData>
        </a:graphic>
      </p:graphicFrame>
      <p:pic>
        <p:nvPicPr>
          <p:cNvPr id="141329" name="Picture 5" descr="series-half-mask-G10705"/>
          <p:cNvPicPr>
            <a:picLocks noChangeAspect="1" noChangeArrowheads="1"/>
          </p:cNvPicPr>
          <p:nvPr/>
        </p:nvPicPr>
        <p:blipFill>
          <a:blip r:embed="rId5"/>
          <a:srcRect/>
          <a:stretch>
            <a:fillRect/>
          </a:stretch>
        </p:blipFill>
        <p:spPr bwMode="auto">
          <a:xfrm>
            <a:off x="4953000" y="1905000"/>
            <a:ext cx="762000" cy="698500"/>
          </a:xfrm>
          <a:prstGeom prst="rect">
            <a:avLst/>
          </a:prstGeom>
          <a:noFill/>
          <a:ln w="9525">
            <a:noFill/>
            <a:miter lim="800000"/>
            <a:headEnd/>
            <a:tailEnd/>
          </a:ln>
        </p:spPr>
      </p:pic>
      <p:pic>
        <p:nvPicPr>
          <p:cNvPr id="141330" name="Picture 6" descr="full-face-respirator-6700"/>
          <p:cNvPicPr>
            <a:picLocks noChangeAspect="1" noChangeArrowheads="1"/>
          </p:cNvPicPr>
          <p:nvPr/>
        </p:nvPicPr>
        <p:blipFill>
          <a:blip r:embed="rId6"/>
          <a:srcRect/>
          <a:stretch>
            <a:fillRect/>
          </a:stretch>
        </p:blipFill>
        <p:spPr bwMode="auto">
          <a:xfrm>
            <a:off x="6172200" y="1828800"/>
            <a:ext cx="838200" cy="828675"/>
          </a:xfrm>
          <a:prstGeom prst="rect">
            <a:avLst/>
          </a:prstGeom>
          <a:noFill/>
          <a:ln w="9525">
            <a:noFill/>
            <a:miter lim="800000"/>
            <a:headEnd/>
            <a:tailEnd/>
          </a:ln>
        </p:spPr>
      </p:pic>
      <p:pic>
        <p:nvPicPr>
          <p:cNvPr id="141331" name="Picture 7" descr="scba">
            <a:hlinkClick r:id="rId7"/>
          </p:cNvPr>
          <p:cNvPicPr>
            <a:picLocks noChangeAspect="1" noChangeArrowheads="1"/>
          </p:cNvPicPr>
          <p:nvPr/>
        </p:nvPicPr>
        <p:blipFill>
          <a:blip r:embed="rId8"/>
          <a:srcRect/>
          <a:stretch>
            <a:fillRect/>
          </a:stretch>
        </p:blipFill>
        <p:spPr bwMode="auto">
          <a:xfrm>
            <a:off x="7467600" y="1889125"/>
            <a:ext cx="838200"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3"/>
          <p:cNvSpPr>
            <a:spLocks noGrp="1"/>
          </p:cNvSpPr>
          <p:nvPr>
            <p:ph type="sldNum" sz="quarter" idx="12"/>
          </p:nvPr>
        </p:nvSpPr>
        <p:spPr>
          <a:noFill/>
        </p:spPr>
        <p:txBody>
          <a:bodyPr/>
          <a:lstStyle/>
          <a:p>
            <a:fld id="{315C1EB6-C1A6-473F-B773-B0CEBCEE2AC1}" type="slidenum">
              <a:rPr lang="en-US" smtClean="0"/>
              <a:pPr/>
              <a:t>18</a:t>
            </a:fld>
            <a:endParaRPr lang="en-US" smtClean="0"/>
          </a:p>
        </p:txBody>
      </p:sp>
      <p:sp>
        <p:nvSpPr>
          <p:cNvPr id="14336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0C1F866-204A-49B5-BA67-CBA8E5ABC90B}" type="slidenum">
              <a:rPr lang="en-US" sz="1400"/>
              <a:pPr algn="r"/>
              <a:t>18</a:t>
            </a:fld>
            <a:endParaRPr lang="en-US" sz="1400"/>
          </a:p>
        </p:txBody>
      </p:sp>
      <p:sp>
        <p:nvSpPr>
          <p:cNvPr id="143363" name="Rectangle 2"/>
          <p:cNvSpPr>
            <a:spLocks noGrp="1" noChangeArrowheads="1"/>
          </p:cNvSpPr>
          <p:nvPr>
            <p:ph type="title" idx="4294967295"/>
          </p:nvPr>
        </p:nvSpPr>
        <p:spPr>
          <a:xfrm>
            <a:off x="533400" y="228600"/>
            <a:ext cx="8077200" cy="1447800"/>
          </a:xfrm>
        </p:spPr>
        <p:txBody>
          <a:bodyPr/>
          <a:lstStyle/>
          <a:p>
            <a:pPr eaLnBrk="1" hangingPunct="1"/>
            <a:r>
              <a:rPr lang="en-US" sz="3600" smtClean="0"/>
              <a:t>Handlers who use respirators must be:</a:t>
            </a:r>
            <a:br>
              <a:rPr lang="en-US" sz="3600" smtClean="0"/>
            </a:br>
            <a:endParaRPr lang="en-US" sz="3600" smtClean="0"/>
          </a:p>
        </p:txBody>
      </p:sp>
      <p:sp>
        <p:nvSpPr>
          <p:cNvPr id="143364" name="Rectangle 3"/>
          <p:cNvSpPr>
            <a:spLocks noGrp="1" noChangeArrowheads="1"/>
          </p:cNvSpPr>
          <p:nvPr>
            <p:ph type="body" idx="4294967295"/>
          </p:nvPr>
        </p:nvSpPr>
        <p:spPr>
          <a:xfrm>
            <a:off x="2514600" y="1905000"/>
            <a:ext cx="6324600" cy="4419600"/>
          </a:xfrm>
        </p:spPr>
        <p:txBody>
          <a:bodyPr/>
          <a:lstStyle/>
          <a:p>
            <a:pPr eaLnBrk="1" hangingPunct="1">
              <a:lnSpc>
                <a:spcPct val="90000"/>
              </a:lnSpc>
            </a:pPr>
            <a:r>
              <a:rPr lang="en-US" sz="2800" smtClean="0"/>
              <a:t>fit-tested</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trained</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physically fit to wear a respirator*</a:t>
            </a:r>
          </a:p>
        </p:txBody>
      </p:sp>
      <p:pic>
        <p:nvPicPr>
          <p:cNvPr id="143365" name="Picture 4"/>
          <p:cNvPicPr>
            <a:picLocks noChangeAspect="1" noChangeArrowheads="1"/>
          </p:cNvPicPr>
          <p:nvPr/>
        </p:nvPicPr>
        <p:blipFill>
          <a:blip r:embed="rId3"/>
          <a:srcRect/>
          <a:stretch>
            <a:fillRect/>
          </a:stretch>
        </p:blipFill>
        <p:spPr bwMode="auto">
          <a:xfrm>
            <a:off x="609600" y="1371600"/>
            <a:ext cx="1752600" cy="1370013"/>
          </a:xfrm>
          <a:prstGeom prst="rect">
            <a:avLst/>
          </a:prstGeom>
          <a:noFill/>
          <a:ln w="9525">
            <a:noFill/>
            <a:miter lim="800000"/>
            <a:headEnd/>
            <a:tailEnd/>
          </a:ln>
        </p:spPr>
      </p:pic>
      <p:pic>
        <p:nvPicPr>
          <p:cNvPr id="143366" name="Picture 5"/>
          <p:cNvPicPr>
            <a:picLocks noChangeAspect="1" noChangeArrowheads="1"/>
          </p:cNvPicPr>
          <p:nvPr/>
        </p:nvPicPr>
        <p:blipFill>
          <a:blip r:embed="rId4"/>
          <a:srcRect/>
          <a:stretch>
            <a:fillRect/>
          </a:stretch>
        </p:blipFill>
        <p:spPr bwMode="auto">
          <a:xfrm>
            <a:off x="533400" y="3048000"/>
            <a:ext cx="1752600" cy="1330325"/>
          </a:xfrm>
          <a:prstGeom prst="rect">
            <a:avLst/>
          </a:prstGeom>
          <a:noFill/>
          <a:ln w="9525">
            <a:noFill/>
            <a:miter lim="800000"/>
            <a:headEnd/>
            <a:tailEnd/>
          </a:ln>
        </p:spPr>
      </p:pic>
      <p:pic>
        <p:nvPicPr>
          <p:cNvPr id="143367" name="Picture 6"/>
          <p:cNvPicPr>
            <a:picLocks noChangeAspect="1" noChangeArrowheads="1"/>
          </p:cNvPicPr>
          <p:nvPr/>
        </p:nvPicPr>
        <p:blipFill>
          <a:blip r:embed="rId5"/>
          <a:srcRect/>
          <a:stretch>
            <a:fillRect/>
          </a:stretch>
        </p:blipFill>
        <p:spPr bwMode="auto">
          <a:xfrm>
            <a:off x="457200" y="4648200"/>
            <a:ext cx="1905000" cy="1454150"/>
          </a:xfrm>
          <a:prstGeom prst="rect">
            <a:avLst/>
          </a:prstGeom>
          <a:noFill/>
          <a:ln w="9525">
            <a:noFill/>
            <a:miter lim="800000"/>
            <a:headEnd/>
            <a:tailEnd/>
          </a:ln>
        </p:spPr>
      </p:pic>
      <p:sp>
        <p:nvSpPr>
          <p:cNvPr id="143368" name="Rectangle 7"/>
          <p:cNvSpPr>
            <a:spLocks noChangeArrowheads="1"/>
          </p:cNvSpPr>
          <p:nvPr/>
        </p:nvSpPr>
        <p:spPr bwMode="auto">
          <a:xfrm>
            <a:off x="304800" y="6034088"/>
            <a:ext cx="8229600" cy="519112"/>
          </a:xfrm>
          <a:prstGeom prst="rect">
            <a:avLst/>
          </a:prstGeom>
          <a:noFill/>
          <a:ln w="9525">
            <a:noFill/>
            <a:miter lim="800000"/>
            <a:headEnd/>
            <a:tailEnd/>
          </a:ln>
        </p:spPr>
        <p:txBody>
          <a:bodyPr>
            <a:spAutoFit/>
          </a:bodyPr>
          <a:lstStyle/>
          <a:p>
            <a:r>
              <a:rPr lang="en-US" sz="2800" b="1">
                <a:solidFill>
                  <a:srgbClr val="0000FF"/>
                </a:solidFill>
              </a:rPr>
              <a:t>*</a:t>
            </a:r>
            <a:r>
              <a:rPr lang="en-US" sz="1200" b="1">
                <a:solidFill>
                  <a:srgbClr val="0000FF"/>
                </a:solidFill>
              </a:rPr>
              <a:t> </a:t>
            </a:r>
            <a:r>
              <a:rPr lang="en-US" sz="1200" b="1">
                <a:solidFill>
                  <a:srgbClr val="0000FF"/>
                </a:solidFill>
                <a:hlinkClick r:id="rId6"/>
              </a:rPr>
              <a:t>http://www.osha.gov/pls/oshaweb/owadisp.show_document?p_table=STANDARDS&amp;p_id=9783</a:t>
            </a:r>
            <a:endParaRPr lang="en-US" sz="1200" b="1">
              <a:solidFill>
                <a:srgbClr val="0000FF"/>
              </a:solidFill>
            </a:endParaRPr>
          </a:p>
        </p:txBody>
      </p:sp>
      <p:pic>
        <p:nvPicPr>
          <p:cNvPr id="143369" name="Picture 4"/>
          <p:cNvPicPr>
            <a:picLocks noChangeAspect="1" noChangeArrowheads="1"/>
          </p:cNvPicPr>
          <p:nvPr/>
        </p:nvPicPr>
        <p:blipFill>
          <a:blip r:embed="rId3"/>
          <a:srcRect/>
          <a:stretch>
            <a:fillRect/>
          </a:stretch>
        </p:blipFill>
        <p:spPr bwMode="auto">
          <a:xfrm>
            <a:off x="609600" y="1371600"/>
            <a:ext cx="1752600" cy="1370013"/>
          </a:xfrm>
          <a:prstGeom prst="rect">
            <a:avLst/>
          </a:prstGeom>
          <a:noFill/>
          <a:ln w="9525">
            <a:noFill/>
            <a:miter lim="800000"/>
            <a:headEnd/>
            <a:tailEnd/>
          </a:ln>
        </p:spPr>
      </p:pic>
      <p:sp>
        <p:nvSpPr>
          <p:cNvPr id="143370" name="Text Box 10"/>
          <p:cNvSpPr txBox="1">
            <a:spLocks noChangeArrowheads="1"/>
          </p:cNvSpPr>
          <p:nvPr/>
        </p:nvSpPr>
        <p:spPr bwMode="auto">
          <a:xfrm>
            <a:off x="6400800" y="5638800"/>
            <a:ext cx="2492375" cy="517525"/>
          </a:xfrm>
          <a:prstGeom prst="rect">
            <a:avLst/>
          </a:prstGeom>
          <a:noFill/>
          <a:ln w="9525">
            <a:noFill/>
            <a:miter lim="800000"/>
            <a:headEnd/>
            <a:tailEnd/>
          </a:ln>
        </p:spPr>
        <p:txBody>
          <a:bodyPr>
            <a:spAutoFit/>
          </a:bodyPr>
          <a:lstStyle/>
          <a:p>
            <a:pPr>
              <a:spcBef>
                <a:spcPct val="50000"/>
              </a:spcBef>
            </a:pPr>
            <a:r>
              <a:rPr lang="en-US" sz="1400">
                <a:solidFill>
                  <a:schemeClr val="bg2"/>
                </a:solidFill>
              </a:rPr>
              <a:t>Module 5: Protections for Handlers &amp; Workers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3"/>
          <p:cNvSpPr>
            <a:spLocks noGrp="1"/>
          </p:cNvSpPr>
          <p:nvPr>
            <p:ph type="sldNum" sz="quarter" idx="12"/>
          </p:nvPr>
        </p:nvSpPr>
        <p:spPr>
          <a:noFill/>
        </p:spPr>
        <p:txBody>
          <a:bodyPr/>
          <a:lstStyle/>
          <a:p>
            <a:fld id="{E2FEE629-0B46-4753-BE27-CE0912C0AF59}" type="slidenum">
              <a:rPr lang="en-US" smtClean="0"/>
              <a:pPr/>
              <a:t>19</a:t>
            </a:fld>
            <a:endParaRPr lang="en-US" smtClean="0"/>
          </a:p>
        </p:txBody>
      </p:sp>
      <p:sp>
        <p:nvSpPr>
          <p:cNvPr id="14541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C794772-7A2B-4A9C-8802-EFFE357D888D}" type="slidenum">
              <a:rPr lang="en-US" sz="1400"/>
              <a:pPr algn="r"/>
              <a:t>19</a:t>
            </a:fld>
            <a:endParaRPr lang="en-US" sz="1400"/>
          </a:p>
        </p:txBody>
      </p:sp>
      <p:sp>
        <p:nvSpPr>
          <p:cNvPr id="145411" name="Rectangle 2"/>
          <p:cNvSpPr>
            <a:spLocks noGrp="1" noChangeArrowheads="1"/>
          </p:cNvSpPr>
          <p:nvPr>
            <p:ph type="title" idx="4294967295"/>
          </p:nvPr>
        </p:nvSpPr>
        <p:spPr>
          <a:xfrm>
            <a:off x="533400" y="228600"/>
            <a:ext cx="8077200" cy="1447800"/>
          </a:xfrm>
        </p:spPr>
        <p:txBody>
          <a:bodyPr/>
          <a:lstStyle/>
          <a:p>
            <a:pPr eaLnBrk="1" hangingPunct="1"/>
            <a:r>
              <a:rPr lang="en-US" sz="3600" smtClean="0"/>
              <a:t>Handlers who use respirators must be:</a:t>
            </a:r>
            <a:br>
              <a:rPr lang="en-US" sz="3600" smtClean="0"/>
            </a:br>
            <a:endParaRPr lang="en-US" sz="3600" smtClean="0"/>
          </a:p>
        </p:txBody>
      </p:sp>
      <p:sp>
        <p:nvSpPr>
          <p:cNvPr id="145412" name="Rectangle 3"/>
          <p:cNvSpPr>
            <a:spLocks noGrp="1" noChangeArrowheads="1"/>
          </p:cNvSpPr>
          <p:nvPr>
            <p:ph type="body" idx="4294967295"/>
          </p:nvPr>
        </p:nvSpPr>
        <p:spPr>
          <a:xfrm>
            <a:off x="2514600" y="1676400"/>
            <a:ext cx="6324600" cy="4419600"/>
          </a:xfrm>
        </p:spPr>
        <p:txBody>
          <a:bodyPr/>
          <a:lstStyle/>
          <a:p>
            <a:pPr eaLnBrk="1" hangingPunct="1">
              <a:lnSpc>
                <a:spcPct val="90000"/>
              </a:lnSpc>
            </a:pPr>
            <a:r>
              <a:rPr lang="en-US" sz="2800" smtClean="0"/>
              <a:t>fit-tested</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trained</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physically fit to wear a respirator*</a:t>
            </a:r>
          </a:p>
        </p:txBody>
      </p:sp>
      <p:pic>
        <p:nvPicPr>
          <p:cNvPr id="145413" name="Picture 4"/>
          <p:cNvPicPr>
            <a:picLocks noChangeAspect="1" noChangeArrowheads="1"/>
          </p:cNvPicPr>
          <p:nvPr/>
        </p:nvPicPr>
        <p:blipFill>
          <a:blip r:embed="rId3"/>
          <a:srcRect/>
          <a:stretch>
            <a:fillRect/>
          </a:stretch>
        </p:blipFill>
        <p:spPr bwMode="auto">
          <a:xfrm>
            <a:off x="609600" y="1371600"/>
            <a:ext cx="1752600" cy="1370013"/>
          </a:xfrm>
          <a:prstGeom prst="rect">
            <a:avLst/>
          </a:prstGeom>
          <a:noFill/>
          <a:ln w="9525">
            <a:noFill/>
            <a:miter lim="800000"/>
            <a:headEnd/>
            <a:tailEnd/>
          </a:ln>
        </p:spPr>
      </p:pic>
      <p:pic>
        <p:nvPicPr>
          <p:cNvPr id="145414" name="Picture 5"/>
          <p:cNvPicPr>
            <a:picLocks noChangeAspect="1" noChangeArrowheads="1"/>
          </p:cNvPicPr>
          <p:nvPr/>
        </p:nvPicPr>
        <p:blipFill>
          <a:blip r:embed="rId4"/>
          <a:srcRect/>
          <a:stretch>
            <a:fillRect/>
          </a:stretch>
        </p:blipFill>
        <p:spPr bwMode="auto">
          <a:xfrm>
            <a:off x="533400" y="3048000"/>
            <a:ext cx="1752600" cy="1330325"/>
          </a:xfrm>
          <a:prstGeom prst="rect">
            <a:avLst/>
          </a:prstGeom>
          <a:noFill/>
          <a:ln w="9525">
            <a:noFill/>
            <a:miter lim="800000"/>
            <a:headEnd/>
            <a:tailEnd/>
          </a:ln>
        </p:spPr>
      </p:pic>
      <p:pic>
        <p:nvPicPr>
          <p:cNvPr id="145415" name="Picture 6"/>
          <p:cNvPicPr>
            <a:picLocks noChangeAspect="1" noChangeArrowheads="1"/>
          </p:cNvPicPr>
          <p:nvPr/>
        </p:nvPicPr>
        <p:blipFill>
          <a:blip r:embed="rId5"/>
          <a:srcRect/>
          <a:stretch>
            <a:fillRect/>
          </a:stretch>
        </p:blipFill>
        <p:spPr bwMode="auto">
          <a:xfrm>
            <a:off x="457200" y="4648200"/>
            <a:ext cx="1905000" cy="1454150"/>
          </a:xfrm>
          <a:prstGeom prst="rect">
            <a:avLst/>
          </a:prstGeom>
          <a:noFill/>
          <a:ln w="9525">
            <a:noFill/>
            <a:miter lim="800000"/>
            <a:headEnd/>
            <a:tailEnd/>
          </a:ln>
        </p:spPr>
      </p:pic>
      <p:sp>
        <p:nvSpPr>
          <p:cNvPr id="145416" name="Rectangle 7"/>
          <p:cNvSpPr>
            <a:spLocks noChangeArrowheads="1"/>
          </p:cNvSpPr>
          <p:nvPr/>
        </p:nvSpPr>
        <p:spPr bwMode="auto">
          <a:xfrm>
            <a:off x="304800" y="6034088"/>
            <a:ext cx="8229600" cy="519112"/>
          </a:xfrm>
          <a:prstGeom prst="rect">
            <a:avLst/>
          </a:prstGeom>
          <a:noFill/>
          <a:ln w="9525">
            <a:noFill/>
            <a:miter lim="800000"/>
            <a:headEnd/>
            <a:tailEnd/>
          </a:ln>
        </p:spPr>
        <p:txBody>
          <a:bodyPr>
            <a:spAutoFit/>
          </a:bodyPr>
          <a:lstStyle/>
          <a:p>
            <a:r>
              <a:rPr lang="en-US" sz="2800" b="1">
                <a:solidFill>
                  <a:srgbClr val="0000FF"/>
                </a:solidFill>
              </a:rPr>
              <a:t>*</a:t>
            </a:r>
            <a:r>
              <a:rPr lang="en-US" sz="1200" b="1">
                <a:solidFill>
                  <a:srgbClr val="0000FF"/>
                </a:solidFill>
              </a:rPr>
              <a:t> </a:t>
            </a:r>
            <a:r>
              <a:rPr lang="en-US" sz="1200" b="1">
                <a:solidFill>
                  <a:srgbClr val="0000FF"/>
                </a:solidFill>
                <a:hlinkClick r:id="rId6"/>
              </a:rPr>
              <a:t>http://www.osha.gov/pls/oshaweb/owadisp.show_document?p_table=STANDARDS&amp;p_id=9783</a:t>
            </a:r>
            <a:endParaRPr lang="en-US" sz="1200" b="1">
              <a:solidFill>
                <a:srgbClr val="0000FF"/>
              </a:solidFill>
            </a:endParaRPr>
          </a:p>
        </p:txBody>
      </p:sp>
      <p:pic>
        <p:nvPicPr>
          <p:cNvPr id="145417" name="Picture 4"/>
          <p:cNvPicPr>
            <a:picLocks noChangeAspect="1" noChangeArrowheads="1"/>
          </p:cNvPicPr>
          <p:nvPr/>
        </p:nvPicPr>
        <p:blipFill>
          <a:blip r:embed="rId3"/>
          <a:srcRect/>
          <a:stretch>
            <a:fillRect/>
          </a:stretch>
        </p:blipFill>
        <p:spPr bwMode="auto">
          <a:xfrm>
            <a:off x="609600" y="1371600"/>
            <a:ext cx="1752600" cy="1370013"/>
          </a:xfrm>
          <a:prstGeom prst="rect">
            <a:avLst/>
          </a:prstGeom>
          <a:noFill/>
          <a:ln w="9525">
            <a:noFill/>
            <a:miter lim="800000"/>
            <a:headEnd/>
            <a:tailEnd/>
          </a:ln>
        </p:spPr>
      </p:pic>
      <p:sp>
        <p:nvSpPr>
          <p:cNvPr id="145418" name="Text Box 10"/>
          <p:cNvSpPr txBox="1">
            <a:spLocks noChangeArrowheads="1"/>
          </p:cNvSpPr>
          <p:nvPr/>
        </p:nvSpPr>
        <p:spPr bwMode="auto">
          <a:xfrm>
            <a:off x="6400800" y="5638800"/>
            <a:ext cx="2492375" cy="517525"/>
          </a:xfrm>
          <a:prstGeom prst="rect">
            <a:avLst/>
          </a:prstGeom>
          <a:noFill/>
          <a:ln w="9525">
            <a:noFill/>
            <a:miter lim="800000"/>
            <a:headEnd/>
            <a:tailEnd/>
          </a:ln>
        </p:spPr>
        <p:txBody>
          <a:bodyPr>
            <a:spAutoFit/>
          </a:bodyPr>
          <a:lstStyle/>
          <a:p>
            <a:pPr>
              <a:spcBef>
                <a:spcPct val="50000"/>
              </a:spcBef>
            </a:pPr>
            <a:r>
              <a:rPr lang="en-US" sz="1400">
                <a:solidFill>
                  <a:schemeClr val="bg2"/>
                </a:solidFill>
              </a:rPr>
              <a:t>Module 5: Protections for Handlers &amp; Workers</a:t>
            </a:r>
          </a:p>
        </p:txBody>
      </p:sp>
      <p:sp>
        <p:nvSpPr>
          <p:cNvPr id="145419" name="Text Box 11"/>
          <p:cNvSpPr txBox="1">
            <a:spLocks noChangeArrowheads="1"/>
          </p:cNvSpPr>
          <p:nvPr/>
        </p:nvSpPr>
        <p:spPr bwMode="auto">
          <a:xfrm>
            <a:off x="4800600" y="1828800"/>
            <a:ext cx="4343400" cy="1878013"/>
          </a:xfrm>
          <a:prstGeom prst="rect">
            <a:avLst/>
          </a:prstGeom>
          <a:noFill/>
          <a:ln w="9525">
            <a:noFill/>
            <a:miter lim="800000"/>
            <a:headEnd/>
            <a:tailEnd/>
          </a:ln>
        </p:spPr>
        <p:txBody>
          <a:bodyPr>
            <a:spAutoFit/>
          </a:bodyPr>
          <a:lstStyle/>
          <a:p>
            <a:pPr>
              <a:spcBef>
                <a:spcPct val="50000"/>
              </a:spcBef>
            </a:pPr>
            <a:r>
              <a:rPr lang="en-US" b="1">
                <a:solidFill>
                  <a:srgbClr val="FF0000"/>
                </a:solidFill>
              </a:rPr>
              <a:t>For Pic mixtures: at least 2 air purifying respirators and 1 SCBA on site when handling actives performed</a:t>
            </a:r>
          </a:p>
          <a:p>
            <a:pPr>
              <a:spcBef>
                <a:spcPct val="50000"/>
              </a:spcBef>
            </a:pPr>
            <a:r>
              <a:rPr lang="en-US" b="1">
                <a:solidFill>
                  <a:srgbClr val="FF0000"/>
                </a:solidFill>
              </a:rPr>
              <a:t>For metam: at least 1 air purifying respirator on site when handling activities are performed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a:noFill/>
        </p:spPr>
        <p:txBody>
          <a:bodyPr/>
          <a:lstStyle/>
          <a:p>
            <a:fld id="{967E814A-371C-4A8C-A29F-8AD34E33DD49}" type="slidenum">
              <a:rPr lang="en-US" smtClean="0"/>
              <a:pPr/>
              <a:t>2</a:t>
            </a:fld>
            <a:endParaRPr lang="en-US" smtClean="0"/>
          </a:p>
        </p:txBody>
      </p:sp>
      <p:sp>
        <p:nvSpPr>
          <p:cNvPr id="2048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620ED2C-0765-4C68-A1FE-7BD1BAC8B80D}" type="slidenum">
              <a:rPr lang="en-US" sz="1400"/>
              <a:pPr algn="r"/>
              <a:t>2</a:t>
            </a:fld>
            <a:endParaRPr lang="en-US" sz="1400"/>
          </a:p>
        </p:txBody>
      </p:sp>
      <p:sp>
        <p:nvSpPr>
          <p:cNvPr id="2048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6C5B1A1-F117-4F05-9BD9-2F3018CE7047}" type="slidenum">
              <a:rPr lang="en-US" sz="1400"/>
              <a:pPr algn="r"/>
              <a:t>2</a:t>
            </a:fld>
            <a:endParaRPr lang="en-US" sz="1400"/>
          </a:p>
        </p:txBody>
      </p:sp>
      <p:sp>
        <p:nvSpPr>
          <p:cNvPr id="20484" name="Rectangle 2"/>
          <p:cNvSpPr>
            <a:spLocks noGrp="1" noChangeArrowheads="1"/>
          </p:cNvSpPr>
          <p:nvPr>
            <p:ph type="title" idx="4294967295"/>
          </p:nvPr>
        </p:nvSpPr>
        <p:spPr>
          <a:xfrm>
            <a:off x="457200" y="381000"/>
            <a:ext cx="8001000" cy="1216025"/>
          </a:xfrm>
        </p:spPr>
        <p:txBody>
          <a:bodyPr/>
          <a:lstStyle/>
          <a:p>
            <a:pPr eaLnBrk="1" hangingPunct="1"/>
            <a:r>
              <a:rPr lang="en-US" sz="4000" smtClean="0"/>
              <a:t>Reregistration Eligibility Decisions</a:t>
            </a:r>
            <a:br>
              <a:rPr lang="en-US" sz="4000" smtClean="0"/>
            </a:br>
            <a:r>
              <a:rPr lang="en-US" sz="4000" smtClean="0"/>
              <a:t>“REDs”</a:t>
            </a:r>
          </a:p>
        </p:txBody>
      </p:sp>
      <p:sp>
        <p:nvSpPr>
          <p:cNvPr id="20485" name="Rectangle 3"/>
          <p:cNvSpPr>
            <a:spLocks noGrp="1" noChangeArrowheads="1"/>
          </p:cNvSpPr>
          <p:nvPr>
            <p:ph type="body" idx="4294967295"/>
          </p:nvPr>
        </p:nvSpPr>
        <p:spPr>
          <a:xfrm>
            <a:off x="530225" y="1295400"/>
            <a:ext cx="8613775" cy="4422775"/>
          </a:xfrm>
        </p:spPr>
        <p:txBody>
          <a:bodyPr/>
          <a:lstStyle/>
          <a:p>
            <a:pPr eaLnBrk="1" hangingPunct="1">
              <a:lnSpc>
                <a:spcPct val="90000"/>
              </a:lnSpc>
            </a:pPr>
            <a:endParaRPr lang="en-US" sz="2800" smtClean="0"/>
          </a:p>
          <a:p>
            <a:pPr eaLnBrk="1" hangingPunct="1">
              <a:lnSpc>
                <a:spcPct val="90000"/>
              </a:lnSpc>
            </a:pPr>
            <a:r>
              <a:rPr lang="en-US" sz="2800" smtClean="0"/>
              <a:t>Re-licensing decisions for chemicals used as soil fumigants</a:t>
            </a:r>
          </a:p>
          <a:p>
            <a:pPr lvl="1" eaLnBrk="1" hangingPunct="1">
              <a:lnSpc>
                <a:spcPct val="90000"/>
              </a:lnSpc>
            </a:pPr>
            <a:r>
              <a:rPr lang="en-US" smtClean="0"/>
              <a:t>Methyl Bromide</a:t>
            </a:r>
          </a:p>
          <a:p>
            <a:pPr lvl="1" eaLnBrk="1" hangingPunct="1">
              <a:lnSpc>
                <a:spcPct val="90000"/>
              </a:lnSpc>
            </a:pPr>
            <a:r>
              <a:rPr lang="en-US" smtClean="0"/>
              <a:t>Chloropicrin</a:t>
            </a:r>
          </a:p>
          <a:p>
            <a:pPr lvl="1" eaLnBrk="1" hangingPunct="1">
              <a:lnSpc>
                <a:spcPct val="90000"/>
              </a:lnSpc>
            </a:pPr>
            <a:r>
              <a:rPr lang="en-US" smtClean="0"/>
              <a:t>Metam Sodium/Metam Potassium</a:t>
            </a:r>
          </a:p>
          <a:p>
            <a:pPr lvl="1" eaLnBrk="1" hangingPunct="1">
              <a:lnSpc>
                <a:spcPct val="90000"/>
              </a:lnSpc>
            </a:pPr>
            <a:r>
              <a:rPr lang="en-US" smtClean="0"/>
              <a:t>Dazomet</a:t>
            </a:r>
          </a:p>
        </p:txBody>
      </p:sp>
      <p:sp>
        <p:nvSpPr>
          <p:cNvPr id="20486" name="Text Box 6"/>
          <p:cNvSpPr txBox="1">
            <a:spLocks noChangeArrowheads="1"/>
          </p:cNvSpPr>
          <p:nvPr/>
        </p:nvSpPr>
        <p:spPr bwMode="auto">
          <a:xfrm>
            <a:off x="4953000" y="6248400"/>
            <a:ext cx="3319463" cy="304800"/>
          </a:xfrm>
          <a:prstGeom prst="rect">
            <a:avLst/>
          </a:prstGeom>
          <a:noFill/>
          <a:ln w="9525">
            <a:noFill/>
            <a:miter lim="800000"/>
            <a:headEnd/>
            <a:tailEnd/>
          </a:ln>
        </p:spPr>
        <p:txBody>
          <a:bodyPr wrap="none">
            <a:spAutoFit/>
          </a:bodyPr>
          <a:lstStyle/>
          <a:p>
            <a:r>
              <a:rPr lang="en-US" sz="1400">
                <a:solidFill>
                  <a:schemeClr val="bg2"/>
                </a:solidFill>
              </a:rPr>
              <a:t>Module 1: The EPA Regulatory Process</a:t>
            </a:r>
          </a:p>
        </p:txBody>
      </p:sp>
      <p:sp>
        <p:nvSpPr>
          <p:cNvPr id="20487" name="Text Box 7"/>
          <p:cNvSpPr txBox="1">
            <a:spLocks noChangeArrowheads="1"/>
          </p:cNvSpPr>
          <p:nvPr/>
        </p:nvSpPr>
        <p:spPr bwMode="auto">
          <a:xfrm>
            <a:off x="0" y="4953000"/>
            <a:ext cx="89154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CHANGES BEGIN WITH NEW LABELS EXPECTED AROUND DECEMBER 1, 2010</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descr="http://upload.wikimedia.org/wikipedia/en/thumb/1/17/TFS_SCBA_gear.JPG/350px-TFS_SCBA_gear.JPG">
            <a:hlinkClick r:id="rId2"/>
          </p:cNvPr>
          <p:cNvPicPr>
            <a:picLocks noChangeAspect="1" noChangeArrowheads="1"/>
          </p:cNvPicPr>
          <p:nvPr/>
        </p:nvPicPr>
        <p:blipFill>
          <a:blip r:embed="rId3"/>
          <a:srcRect/>
          <a:stretch>
            <a:fillRect/>
          </a:stretch>
        </p:blipFill>
        <p:spPr bwMode="auto">
          <a:xfrm>
            <a:off x="228600" y="228600"/>
            <a:ext cx="3333750" cy="3419475"/>
          </a:xfrm>
          <a:prstGeom prst="rect">
            <a:avLst/>
          </a:prstGeom>
          <a:noFill/>
          <a:ln w="9525">
            <a:noFill/>
            <a:miter lim="800000"/>
            <a:headEnd/>
            <a:tailEnd/>
          </a:ln>
        </p:spPr>
      </p:pic>
      <p:sp>
        <p:nvSpPr>
          <p:cNvPr id="147458" name="Rectangle 5"/>
          <p:cNvSpPr>
            <a:spLocks noChangeArrowheads="1"/>
          </p:cNvSpPr>
          <p:nvPr/>
        </p:nvSpPr>
        <p:spPr bwMode="auto">
          <a:xfrm>
            <a:off x="4114800" y="228600"/>
            <a:ext cx="4572000" cy="3113088"/>
          </a:xfrm>
          <a:prstGeom prst="rect">
            <a:avLst/>
          </a:prstGeom>
          <a:noFill/>
          <a:ln w="9525">
            <a:noFill/>
            <a:miter lim="800000"/>
            <a:headEnd/>
            <a:tailEnd/>
          </a:ln>
        </p:spPr>
        <p:txBody>
          <a:bodyPr>
            <a:spAutoFit/>
          </a:bodyPr>
          <a:lstStyle/>
          <a:p>
            <a:r>
              <a:rPr lang="en-US"/>
              <a:t>A </a:t>
            </a:r>
            <a:r>
              <a:rPr lang="en-US" b="1"/>
              <a:t>self contained breathing apparatus</a:t>
            </a:r>
            <a:r>
              <a:rPr lang="en-US"/>
              <a:t>, or </a:t>
            </a:r>
            <a:r>
              <a:rPr lang="en-US" b="1"/>
              <a:t>SCBA</a:t>
            </a:r>
            <a:r>
              <a:rPr lang="en-US"/>
              <a:t>, sometimes referred to as a </a:t>
            </a:r>
            <a:r>
              <a:rPr lang="en-US" b="1"/>
              <a:t>Compressed Air Breathing Apparatus (CABA)</a:t>
            </a:r>
            <a:r>
              <a:rPr lang="en-US"/>
              <a:t>, </a:t>
            </a:r>
            <a:r>
              <a:rPr lang="en-US" b="1"/>
              <a:t>air pack</a:t>
            </a:r>
            <a:r>
              <a:rPr lang="en-US"/>
              <a:t>, or simply </a:t>
            </a:r>
            <a:r>
              <a:rPr lang="en-US" b="1"/>
              <a:t>Breathing Apparatus (BA)</a:t>
            </a:r>
            <a:r>
              <a:rPr lang="en-US"/>
              <a:t> is a device worn by </a:t>
            </a:r>
            <a:r>
              <a:rPr lang="en-US">
                <a:hlinkClick r:id="rId4" tooltip="Rescue"/>
              </a:rPr>
              <a:t>rescue</a:t>
            </a:r>
            <a:r>
              <a:rPr lang="en-US"/>
              <a:t> workers, </a:t>
            </a:r>
            <a:r>
              <a:rPr lang="en-US">
                <a:hlinkClick r:id="rId5" tooltip="Firefighter"/>
              </a:rPr>
              <a:t>firefighters</a:t>
            </a:r>
            <a:r>
              <a:rPr lang="en-US"/>
              <a:t>, and others to provide breathable air if the max use concentration for the APR is exceeded, the air concnetration is unknow, or there is ann an </a:t>
            </a:r>
            <a:r>
              <a:rPr lang="en-US" b="1"/>
              <a:t>IDLH</a:t>
            </a:r>
            <a:r>
              <a:rPr lang="en-US"/>
              <a:t> (Immediate Danger to Life and Health) Atmosphere. </a:t>
            </a:r>
          </a:p>
        </p:txBody>
      </p:sp>
      <p:sp>
        <p:nvSpPr>
          <p:cNvPr id="147459" name="Rectangle 6"/>
          <p:cNvSpPr>
            <a:spLocks noChangeArrowheads="1"/>
          </p:cNvSpPr>
          <p:nvPr/>
        </p:nvSpPr>
        <p:spPr bwMode="auto">
          <a:xfrm>
            <a:off x="304800" y="4038600"/>
            <a:ext cx="3962400" cy="2032000"/>
          </a:xfrm>
          <a:prstGeom prst="rect">
            <a:avLst/>
          </a:prstGeom>
          <a:noFill/>
          <a:ln w="9525">
            <a:noFill/>
            <a:miter lim="800000"/>
            <a:headEnd/>
            <a:tailEnd/>
          </a:ln>
        </p:spPr>
        <p:txBody>
          <a:bodyPr>
            <a:spAutoFit/>
          </a:bodyPr>
          <a:lstStyle/>
          <a:p>
            <a:r>
              <a:rPr lang="en-US"/>
              <a:t>An SCBA typically has three main components: a </a:t>
            </a:r>
            <a:r>
              <a:rPr lang="en-US" b="1"/>
              <a:t>high-pressure tank </a:t>
            </a:r>
            <a:r>
              <a:rPr lang="en-US"/>
              <a:t>(</a:t>
            </a:r>
            <a:r>
              <a:rPr lang="en-US" i="1"/>
              <a:t>e.g.,</a:t>
            </a:r>
            <a:r>
              <a:rPr lang="en-US"/>
              <a:t> 2200 psi to 4500 psi), </a:t>
            </a:r>
            <a:r>
              <a:rPr lang="en-US" b="1"/>
              <a:t>a pressure regulator</a:t>
            </a:r>
            <a:r>
              <a:rPr lang="en-US"/>
              <a:t>, and an </a:t>
            </a:r>
            <a:r>
              <a:rPr lang="en-US" b="1"/>
              <a:t>inhalation connection </a:t>
            </a:r>
            <a:r>
              <a:rPr lang="en-US"/>
              <a:t>(mouthpiece, mouth mask or face mask), connected together and mounted to a carrying frame.</a:t>
            </a:r>
          </a:p>
        </p:txBody>
      </p:sp>
      <p:sp>
        <p:nvSpPr>
          <p:cNvPr id="8" name="Rectangle 7"/>
          <p:cNvSpPr/>
          <p:nvPr/>
        </p:nvSpPr>
        <p:spPr>
          <a:xfrm>
            <a:off x="2362200" y="6324600"/>
            <a:ext cx="6324600" cy="366713"/>
          </a:xfrm>
          <a:prstGeom prst="rect">
            <a:avLst/>
          </a:prstGeom>
          <a:solidFill>
            <a:schemeClr val="accent3">
              <a:lumMod val="60000"/>
              <a:lumOff val="40000"/>
            </a:schemeClr>
          </a:solidFill>
        </p:spPr>
        <p:txBody>
          <a:bodyPr>
            <a:spAutoFit/>
          </a:bodyPr>
          <a:lstStyle/>
          <a:p>
            <a:pPr>
              <a:defRPr/>
            </a:pPr>
            <a:r>
              <a:rPr lang="en-US" b="1" dirty="0"/>
              <a:t>National Institute for Occupational Safety and Health</a:t>
            </a:r>
          </a:p>
        </p:txBody>
      </p:sp>
      <p:pic>
        <p:nvPicPr>
          <p:cNvPr id="147461" name="Picture 2"/>
          <p:cNvPicPr>
            <a:picLocks noChangeAspect="1" noChangeArrowheads="1"/>
          </p:cNvPicPr>
          <p:nvPr/>
        </p:nvPicPr>
        <p:blipFill>
          <a:blip r:embed="rId6"/>
          <a:srcRect/>
          <a:stretch>
            <a:fillRect/>
          </a:stretch>
        </p:blipFill>
        <p:spPr bwMode="auto">
          <a:xfrm>
            <a:off x="5867400" y="3733800"/>
            <a:ext cx="1981200" cy="210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http://www.hellopro.co.uk/images/produit-2/4/0/0/sk-1203-emergency-escape-breathing-device-24004.jpg"/>
          <p:cNvPicPr>
            <a:picLocks noChangeAspect="1" noChangeArrowheads="1"/>
          </p:cNvPicPr>
          <p:nvPr/>
        </p:nvPicPr>
        <p:blipFill>
          <a:blip r:embed="rId2"/>
          <a:srcRect/>
          <a:stretch>
            <a:fillRect/>
          </a:stretch>
        </p:blipFill>
        <p:spPr bwMode="auto">
          <a:xfrm>
            <a:off x="533400" y="304800"/>
            <a:ext cx="3733800" cy="4368800"/>
          </a:xfrm>
          <a:prstGeom prst="rect">
            <a:avLst/>
          </a:prstGeom>
          <a:noFill/>
          <a:ln w="9525">
            <a:noFill/>
            <a:miter lim="800000"/>
            <a:headEnd/>
            <a:tailEnd/>
          </a:ln>
        </p:spPr>
      </p:pic>
      <p:pic>
        <p:nvPicPr>
          <p:cNvPr id="148482" name="Picture 2" descr="0116-02EmergencyEscape_Page_1.jpg"/>
          <p:cNvPicPr>
            <a:picLocks noChangeAspect="1"/>
          </p:cNvPicPr>
          <p:nvPr/>
        </p:nvPicPr>
        <p:blipFill>
          <a:blip r:embed="rId3"/>
          <a:srcRect/>
          <a:stretch>
            <a:fillRect/>
          </a:stretch>
        </p:blipFill>
        <p:spPr bwMode="auto">
          <a:xfrm>
            <a:off x="5715000" y="457200"/>
            <a:ext cx="3273425" cy="4235450"/>
          </a:xfrm>
          <a:prstGeom prst="rect">
            <a:avLst/>
          </a:prstGeom>
          <a:noFill/>
          <a:ln w="9525">
            <a:noFill/>
            <a:miter lim="800000"/>
            <a:headEnd/>
            <a:tailEnd/>
          </a:ln>
        </p:spPr>
      </p:pic>
      <p:sp>
        <p:nvSpPr>
          <p:cNvPr id="4" name="&quot;No&quot; Symbol 3"/>
          <p:cNvSpPr/>
          <p:nvPr/>
        </p:nvSpPr>
        <p:spPr>
          <a:xfrm>
            <a:off x="381000" y="304800"/>
            <a:ext cx="3886200" cy="44196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quot;No&quot; Symbol 4"/>
          <p:cNvSpPr/>
          <p:nvPr/>
        </p:nvSpPr>
        <p:spPr>
          <a:xfrm>
            <a:off x="5257800" y="304800"/>
            <a:ext cx="3886200" cy="44196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8485" name="TextBox 5"/>
          <p:cNvSpPr txBox="1">
            <a:spLocks noChangeArrowheads="1"/>
          </p:cNvSpPr>
          <p:nvPr/>
        </p:nvSpPr>
        <p:spPr bwMode="auto">
          <a:xfrm>
            <a:off x="685800" y="5334000"/>
            <a:ext cx="8077200" cy="1187450"/>
          </a:xfrm>
          <a:prstGeom prst="rect">
            <a:avLst/>
          </a:prstGeom>
          <a:noFill/>
          <a:ln w="9525">
            <a:noFill/>
            <a:miter lim="800000"/>
            <a:headEnd/>
            <a:tailEnd/>
          </a:ln>
        </p:spPr>
        <p:txBody>
          <a:bodyPr>
            <a:spAutoFit/>
          </a:bodyPr>
          <a:lstStyle/>
          <a:p>
            <a:pPr algn="ctr"/>
            <a:r>
              <a:rPr lang="en-US" sz="2400" b="1"/>
              <a:t>Emergency Escape Breathing Apparatus – are for escape only and Not Approved for responding to spills or other emergencies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5"/>
          <p:cNvSpPr>
            <a:spLocks noChangeArrowheads="1"/>
          </p:cNvSpPr>
          <p:nvPr/>
        </p:nvSpPr>
        <p:spPr bwMode="auto">
          <a:xfrm>
            <a:off x="990600" y="533400"/>
            <a:ext cx="7010400" cy="1187450"/>
          </a:xfrm>
          <a:prstGeom prst="rect">
            <a:avLst/>
          </a:prstGeom>
          <a:noFill/>
          <a:ln w="9525">
            <a:noFill/>
            <a:miter lim="800000"/>
            <a:headEnd/>
            <a:tailEnd/>
          </a:ln>
        </p:spPr>
        <p:txBody>
          <a:bodyPr>
            <a:spAutoFit/>
          </a:bodyPr>
          <a:lstStyle/>
          <a:p>
            <a:pPr algn="ctr"/>
            <a:r>
              <a:rPr lang="en-US" sz="2400" b="1">
                <a:ea typeface="Calibri" pitchFamily="34" charset="0"/>
                <a:cs typeface="Times New Roman" pitchFamily="18" charset="0"/>
              </a:rPr>
              <a:t>Respirators – must be fit tested and use the appropriate cartridges for the fumigant product being used.</a:t>
            </a:r>
          </a:p>
        </p:txBody>
      </p:sp>
      <p:pic>
        <p:nvPicPr>
          <p:cNvPr id="149506" name="Picture 1" descr="North® 7700 Series Silicone Half Mask Respirator"/>
          <p:cNvPicPr>
            <a:picLocks noChangeAspect="1" noChangeArrowheads="1"/>
          </p:cNvPicPr>
          <p:nvPr/>
        </p:nvPicPr>
        <p:blipFill>
          <a:blip r:embed="rId2"/>
          <a:srcRect/>
          <a:stretch>
            <a:fillRect/>
          </a:stretch>
        </p:blipFill>
        <p:spPr bwMode="auto">
          <a:xfrm>
            <a:off x="1219200" y="2057400"/>
            <a:ext cx="1495425" cy="1495425"/>
          </a:xfrm>
          <a:prstGeom prst="rect">
            <a:avLst/>
          </a:prstGeom>
          <a:noFill/>
          <a:ln w="9525">
            <a:noFill/>
            <a:miter lim="800000"/>
            <a:headEnd/>
            <a:tailEnd/>
          </a:ln>
        </p:spPr>
      </p:pic>
      <p:pic>
        <p:nvPicPr>
          <p:cNvPr id="149507" name="Picture 4" descr="3M 7162 Full-Facepiece Spray Paint Respirator - Organic Vapor"/>
          <p:cNvPicPr>
            <a:picLocks noChangeAspect="1" noChangeArrowheads="1"/>
          </p:cNvPicPr>
          <p:nvPr/>
        </p:nvPicPr>
        <p:blipFill>
          <a:blip r:embed="rId3"/>
          <a:srcRect/>
          <a:stretch>
            <a:fillRect/>
          </a:stretch>
        </p:blipFill>
        <p:spPr bwMode="auto">
          <a:xfrm>
            <a:off x="5943600" y="1905000"/>
            <a:ext cx="1495425" cy="1638300"/>
          </a:xfrm>
          <a:prstGeom prst="rect">
            <a:avLst/>
          </a:prstGeom>
          <a:noFill/>
          <a:ln w="9525">
            <a:noFill/>
            <a:miter lim="800000"/>
            <a:headEnd/>
            <a:tailEnd/>
          </a:ln>
        </p:spPr>
      </p:pic>
      <p:sp>
        <p:nvSpPr>
          <p:cNvPr id="149508" name="TextBox 9"/>
          <p:cNvSpPr txBox="1">
            <a:spLocks noChangeArrowheads="1"/>
          </p:cNvSpPr>
          <p:nvPr/>
        </p:nvSpPr>
        <p:spPr bwMode="auto">
          <a:xfrm>
            <a:off x="990600" y="3962400"/>
            <a:ext cx="2260600" cy="369888"/>
          </a:xfrm>
          <a:prstGeom prst="rect">
            <a:avLst/>
          </a:prstGeom>
          <a:noFill/>
          <a:ln w="9525">
            <a:noFill/>
            <a:miter lim="800000"/>
            <a:headEnd/>
            <a:tailEnd/>
          </a:ln>
        </p:spPr>
        <p:txBody>
          <a:bodyPr wrap="none">
            <a:spAutoFit/>
          </a:bodyPr>
          <a:lstStyle/>
          <a:p>
            <a:r>
              <a:rPr lang="en-US"/>
              <a:t>Half Faced Respirators</a:t>
            </a:r>
          </a:p>
        </p:txBody>
      </p:sp>
      <p:sp>
        <p:nvSpPr>
          <p:cNvPr id="149509" name="TextBox 10"/>
          <p:cNvSpPr txBox="1">
            <a:spLocks noChangeArrowheads="1"/>
          </p:cNvSpPr>
          <p:nvPr/>
        </p:nvSpPr>
        <p:spPr bwMode="auto">
          <a:xfrm>
            <a:off x="5867400" y="3886200"/>
            <a:ext cx="2216150" cy="369888"/>
          </a:xfrm>
          <a:prstGeom prst="rect">
            <a:avLst/>
          </a:prstGeom>
          <a:noFill/>
          <a:ln w="9525">
            <a:noFill/>
            <a:miter lim="800000"/>
            <a:headEnd/>
            <a:tailEnd/>
          </a:ln>
        </p:spPr>
        <p:txBody>
          <a:bodyPr wrap="none">
            <a:spAutoFit/>
          </a:bodyPr>
          <a:lstStyle/>
          <a:p>
            <a:r>
              <a:rPr lang="en-US"/>
              <a:t>Full Faced Respirators</a:t>
            </a:r>
          </a:p>
        </p:txBody>
      </p:sp>
      <p:sp>
        <p:nvSpPr>
          <p:cNvPr id="149510" name="TextBox 11"/>
          <p:cNvSpPr txBox="1">
            <a:spLocks noChangeArrowheads="1"/>
          </p:cNvSpPr>
          <p:nvPr/>
        </p:nvSpPr>
        <p:spPr bwMode="auto">
          <a:xfrm>
            <a:off x="0" y="5638800"/>
            <a:ext cx="9144000" cy="822325"/>
          </a:xfrm>
          <a:prstGeom prst="rect">
            <a:avLst/>
          </a:prstGeom>
          <a:solidFill>
            <a:srgbClr val="FFFF00"/>
          </a:solidFill>
          <a:ln w="9525">
            <a:noFill/>
            <a:miter lim="800000"/>
            <a:headEnd/>
            <a:tailEnd/>
          </a:ln>
        </p:spPr>
        <p:txBody>
          <a:bodyPr>
            <a:spAutoFit/>
          </a:bodyPr>
          <a:lstStyle/>
          <a:p>
            <a:pPr algn="ctr"/>
            <a:r>
              <a:rPr lang="en-US" sz="2400" b="1"/>
              <a:t>Fit Tested</a:t>
            </a:r>
          </a:p>
          <a:p>
            <a:pPr algn="ctr"/>
            <a:r>
              <a:rPr lang="en-US" sz="2400" b="1"/>
              <a:t>No Facial hair that interferes with skin and face-piece seal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Box 1"/>
          <p:cNvSpPr txBox="1">
            <a:spLocks noChangeArrowheads="1"/>
          </p:cNvSpPr>
          <p:nvPr/>
        </p:nvSpPr>
        <p:spPr bwMode="auto">
          <a:xfrm>
            <a:off x="533400" y="3200400"/>
            <a:ext cx="7315200" cy="2586038"/>
          </a:xfrm>
          <a:prstGeom prst="rect">
            <a:avLst/>
          </a:prstGeom>
          <a:noFill/>
          <a:ln w="9525">
            <a:noFill/>
            <a:miter lim="800000"/>
            <a:headEnd/>
            <a:tailEnd/>
          </a:ln>
        </p:spPr>
        <p:txBody>
          <a:bodyPr>
            <a:spAutoFit/>
          </a:bodyPr>
          <a:lstStyle/>
          <a:p>
            <a:r>
              <a:rPr lang="en-US"/>
              <a:t>The OSHA Standard 1910.134 (1998) requires fit testing of all respirators including those with positive pressure. The respirator fit test is done to check that the mask size and mask model chosen fits the face. The fit test confirms that the mask fits the wearer's face and that there is minimal air leakage between the face and the mask.</a:t>
            </a:r>
          </a:p>
          <a:p>
            <a:endParaRPr lang="en-US"/>
          </a:p>
          <a:p>
            <a:r>
              <a:rPr lang="en-US"/>
              <a:t>A respirator medical evaluation (questionnaire) conducted within the last 12 months by a qualified Licensed Healthcare Practitioner (LHP) or physician.</a:t>
            </a:r>
          </a:p>
        </p:txBody>
      </p:sp>
      <p:sp>
        <p:nvSpPr>
          <p:cNvPr id="3" name="TextBox 2"/>
          <p:cNvSpPr txBox="1"/>
          <p:nvPr/>
        </p:nvSpPr>
        <p:spPr>
          <a:xfrm>
            <a:off x="1952625" y="685800"/>
            <a:ext cx="48006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b="1" dirty="0"/>
              <a:t>RESPIRATOR FIT TESTING</a:t>
            </a:r>
            <a:endParaRPr lang="en-US" sz="2800" dirty="0"/>
          </a:p>
        </p:txBody>
      </p:sp>
      <p:pic>
        <p:nvPicPr>
          <p:cNvPr id="150531" name="Picture 5" descr="http://www.tpub.com/content/advancement/14145/img/14145_165_2.jpg"/>
          <p:cNvPicPr>
            <a:picLocks noChangeAspect="1" noChangeArrowheads="1"/>
          </p:cNvPicPr>
          <p:nvPr/>
        </p:nvPicPr>
        <p:blipFill>
          <a:blip r:embed="rId2"/>
          <a:srcRect/>
          <a:stretch>
            <a:fillRect/>
          </a:stretch>
        </p:blipFill>
        <p:spPr bwMode="auto">
          <a:xfrm>
            <a:off x="7239000" y="304800"/>
            <a:ext cx="1543050" cy="2395538"/>
          </a:xfrm>
          <a:prstGeom prst="rect">
            <a:avLst/>
          </a:prstGeom>
          <a:noFill/>
          <a:ln w="9525">
            <a:noFill/>
            <a:miter lim="800000"/>
            <a:headEnd/>
            <a:tailEnd/>
          </a:ln>
        </p:spPr>
      </p:pic>
      <p:pic>
        <p:nvPicPr>
          <p:cNvPr id="150532" name="Picture 4" descr="3M 7162 Full-Facepiece Spray Paint Respirator - Organic Vapor"/>
          <p:cNvPicPr>
            <a:picLocks noChangeAspect="1" noChangeArrowheads="1"/>
          </p:cNvPicPr>
          <p:nvPr/>
        </p:nvPicPr>
        <p:blipFill>
          <a:blip r:embed="rId3"/>
          <a:srcRect/>
          <a:stretch>
            <a:fillRect/>
          </a:stretch>
        </p:blipFill>
        <p:spPr bwMode="auto">
          <a:xfrm>
            <a:off x="457200" y="685800"/>
            <a:ext cx="1495425"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Box 4"/>
          <p:cNvSpPr txBox="1">
            <a:spLocks noChangeArrowheads="1"/>
          </p:cNvSpPr>
          <p:nvPr/>
        </p:nvSpPr>
        <p:spPr bwMode="auto">
          <a:xfrm>
            <a:off x="0" y="1752600"/>
            <a:ext cx="8915400" cy="2563813"/>
          </a:xfrm>
          <a:prstGeom prst="rect">
            <a:avLst/>
          </a:prstGeom>
          <a:noFill/>
          <a:ln w="9525">
            <a:noFill/>
            <a:miter lim="800000"/>
            <a:headEnd/>
            <a:tailEnd/>
          </a:ln>
        </p:spPr>
        <p:txBody>
          <a:bodyPr>
            <a:spAutoFit/>
          </a:bodyPr>
          <a:lstStyle/>
          <a:p>
            <a:r>
              <a:rPr lang="en-US" b="1"/>
              <a:t>Qualitative </a:t>
            </a:r>
            <a:r>
              <a:rPr lang="en-US"/>
              <a:t>fit testing is adequate and will comply with all APRs and most SCBAs  (some SCBAs used for fire fighting may require quantitative fit test but these will not likely be used by applicators). Sample of total costs for having a company come to do fit tests and medical questionnaires are as follows:  for &lt;10 workers: $100 per worker, 11-20 workers: $78 per worker, 21-30 workers: $58 per worker (see </a:t>
            </a:r>
            <a:r>
              <a:rPr lang="en-US">
                <a:hlinkClick r:id="rId2"/>
              </a:rPr>
              <a:t>http://bestfittest.com/</a:t>
            </a:r>
            <a:r>
              <a:rPr lang="en-US"/>
              <a:t>  ).  Companies may be willing to negotiate competitive prices.</a:t>
            </a:r>
            <a:br>
              <a:rPr lang="en-US"/>
            </a:br>
            <a:r>
              <a:rPr lang="en-US"/>
              <a:t/>
            </a:r>
            <a:br>
              <a:rPr lang="en-US"/>
            </a:br>
            <a:r>
              <a:rPr lang="en-US" b="1"/>
              <a:t>Quantitative</a:t>
            </a:r>
            <a:r>
              <a:rPr lang="en-US"/>
              <a:t> fit testing gives an objective measure of the quality of the seal between the wearer's face and the facepiece. A fit factor number is produced.</a:t>
            </a:r>
          </a:p>
        </p:txBody>
      </p:sp>
      <p:sp>
        <p:nvSpPr>
          <p:cNvPr id="151554" name="TextBox 5"/>
          <p:cNvSpPr txBox="1">
            <a:spLocks noChangeArrowheads="1"/>
          </p:cNvSpPr>
          <p:nvPr/>
        </p:nvSpPr>
        <p:spPr bwMode="auto">
          <a:xfrm>
            <a:off x="2209800" y="1104900"/>
            <a:ext cx="5181600" cy="523875"/>
          </a:xfrm>
          <a:prstGeom prst="rect">
            <a:avLst/>
          </a:prstGeom>
          <a:noFill/>
          <a:ln w="9525">
            <a:noFill/>
            <a:miter lim="800000"/>
            <a:headEnd/>
            <a:tailEnd/>
          </a:ln>
        </p:spPr>
        <p:txBody>
          <a:bodyPr>
            <a:spAutoFit/>
          </a:bodyPr>
          <a:lstStyle/>
          <a:p>
            <a:r>
              <a:rPr lang="en-US" sz="2800" b="1"/>
              <a:t>TWO TYPES OF FIT TESTING</a:t>
            </a:r>
          </a:p>
        </p:txBody>
      </p:sp>
      <p:sp>
        <p:nvSpPr>
          <p:cNvPr id="7" name="TextBox 6"/>
          <p:cNvSpPr txBox="1">
            <a:spLocks noChangeArrowheads="1"/>
          </p:cNvSpPr>
          <p:nvPr/>
        </p:nvSpPr>
        <p:spPr bwMode="auto">
          <a:xfrm>
            <a:off x="5943600" y="5226050"/>
            <a:ext cx="3200400" cy="1616075"/>
          </a:xfrm>
          <a:prstGeom prst="rect">
            <a:avLst/>
          </a:prstGeom>
          <a:solidFill>
            <a:srgbClr val="FFFF00"/>
          </a:solidFill>
          <a:ln w="9525">
            <a:noFill/>
            <a:miter lim="800000"/>
            <a:headEnd/>
            <a:tailEnd/>
          </a:ln>
        </p:spPr>
        <p:txBody>
          <a:bodyPr>
            <a:spAutoFit/>
          </a:bodyPr>
          <a:lstStyle/>
          <a:p>
            <a:pPr algn="ctr"/>
            <a:r>
              <a:rPr lang="en-US" sz="2000" b="1"/>
              <a:t>Growers can do their own fit testing as long as they conduct once a year and document using an approved test.</a:t>
            </a:r>
            <a:endParaRPr lang="en-US" sz="2000"/>
          </a:p>
        </p:txBody>
      </p:sp>
      <p:pic>
        <p:nvPicPr>
          <p:cNvPr id="151556" name="Picture 4" descr="http://www.cchec.co.uk/images/resp.jpg"/>
          <p:cNvPicPr>
            <a:picLocks noChangeAspect="1" noChangeArrowheads="1"/>
          </p:cNvPicPr>
          <p:nvPr/>
        </p:nvPicPr>
        <p:blipFill>
          <a:blip r:embed="rId3"/>
          <a:srcRect l="25748" t="10323" r="31953" b="14839"/>
          <a:stretch>
            <a:fillRect/>
          </a:stretch>
        </p:blipFill>
        <p:spPr bwMode="auto">
          <a:xfrm>
            <a:off x="31750" y="0"/>
            <a:ext cx="1450975" cy="1828800"/>
          </a:xfrm>
          <a:prstGeom prst="rect">
            <a:avLst/>
          </a:prstGeom>
          <a:noFill/>
          <a:ln w="9525">
            <a:noFill/>
            <a:miter lim="800000"/>
            <a:headEnd/>
            <a:tailEnd/>
          </a:ln>
        </p:spPr>
      </p:pic>
      <p:pic>
        <p:nvPicPr>
          <p:cNvPr id="151557" name="Picture 6" descr="http://t3.gstatic.com/images?q=tbn:EQUPAk32tJLmYM:http://www.hacsc.com/site/Images/fit_003.jpg&amp;t=1"/>
          <p:cNvPicPr>
            <a:picLocks noChangeAspect="1" noChangeArrowheads="1"/>
          </p:cNvPicPr>
          <p:nvPr/>
        </p:nvPicPr>
        <p:blipFill>
          <a:blip r:embed="rId4"/>
          <a:srcRect/>
          <a:stretch>
            <a:fillRect/>
          </a:stretch>
        </p:blipFill>
        <p:spPr bwMode="auto">
          <a:xfrm>
            <a:off x="7994650" y="0"/>
            <a:ext cx="1149350" cy="1676400"/>
          </a:xfrm>
          <a:prstGeom prst="rect">
            <a:avLst/>
          </a:prstGeom>
          <a:noFill/>
          <a:ln w="9525">
            <a:noFill/>
            <a:miter lim="800000"/>
            <a:headEnd/>
            <a:tailEnd/>
          </a:ln>
        </p:spPr>
      </p:pic>
      <p:pic>
        <p:nvPicPr>
          <p:cNvPr id="151558" name="Picture 8" descr="http://www.thesafetyequipmentstore.com/miva/graphics/00000001/02041-000%20(300%20x%20300)%20(322%20x%20300).jpg"/>
          <p:cNvPicPr>
            <a:picLocks noChangeAspect="1" noChangeArrowheads="1"/>
          </p:cNvPicPr>
          <p:nvPr/>
        </p:nvPicPr>
        <p:blipFill>
          <a:blip r:embed="rId5"/>
          <a:srcRect t="12000" b="10667"/>
          <a:stretch>
            <a:fillRect/>
          </a:stretch>
        </p:blipFill>
        <p:spPr bwMode="auto">
          <a:xfrm>
            <a:off x="228600" y="4724400"/>
            <a:ext cx="2749550" cy="1981200"/>
          </a:xfrm>
          <a:prstGeom prst="rect">
            <a:avLst/>
          </a:prstGeom>
          <a:noFill/>
          <a:ln w="9525">
            <a:noFill/>
            <a:miter lim="800000"/>
            <a:headEnd/>
            <a:tailEnd/>
          </a:ln>
        </p:spPr>
      </p:pic>
      <p:sp>
        <p:nvSpPr>
          <p:cNvPr id="151559" name="TextBox 8"/>
          <p:cNvSpPr txBox="1">
            <a:spLocks noChangeArrowheads="1"/>
          </p:cNvSpPr>
          <p:nvPr/>
        </p:nvSpPr>
        <p:spPr bwMode="auto">
          <a:xfrm>
            <a:off x="3200400" y="4343400"/>
            <a:ext cx="2754313" cy="739775"/>
          </a:xfrm>
          <a:prstGeom prst="rect">
            <a:avLst/>
          </a:prstGeom>
          <a:solidFill>
            <a:schemeClr val="bg1"/>
          </a:solidFill>
          <a:ln w="9525">
            <a:solidFill>
              <a:schemeClr val="tx1"/>
            </a:solidFill>
            <a:miter lim="800000"/>
            <a:headEnd/>
            <a:tailEnd/>
          </a:ln>
        </p:spPr>
        <p:txBody>
          <a:bodyPr wrap="none">
            <a:spAutoFit/>
          </a:bodyPr>
          <a:lstStyle/>
          <a:p>
            <a:r>
              <a:rPr lang="en-US" sz="1400" b="1"/>
              <a:t>Cost:$8200   Rental:$600.00</a:t>
            </a:r>
          </a:p>
          <a:p>
            <a:r>
              <a:rPr lang="en-US" sz="1400" b="1"/>
              <a:t>Supplies: $125/24 test</a:t>
            </a:r>
          </a:p>
          <a:p>
            <a:r>
              <a:rPr lang="en-US" sz="1400" b="1"/>
              <a:t>Respirator Adapter: $125 - 275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2"/>
          <p:cNvPicPr>
            <a:picLocks noChangeAspect="1" noChangeArrowheads="1"/>
          </p:cNvPicPr>
          <p:nvPr/>
        </p:nvPicPr>
        <p:blipFill>
          <a:blip r:embed="rId2"/>
          <a:srcRect l="9721" t="10185" r="6944" b="7407"/>
          <a:stretch>
            <a:fillRect/>
          </a:stretch>
        </p:blipFill>
        <p:spPr bwMode="auto">
          <a:xfrm>
            <a:off x="0" y="0"/>
            <a:ext cx="91440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53" descr="Gastec Detector Tube Pump"/>
          <p:cNvPicPr>
            <a:picLocks noChangeAspect="1" noChangeArrowheads="1"/>
          </p:cNvPicPr>
          <p:nvPr/>
        </p:nvPicPr>
        <p:blipFill>
          <a:blip r:embed="rId2"/>
          <a:srcRect/>
          <a:stretch>
            <a:fillRect/>
          </a:stretch>
        </p:blipFill>
        <p:spPr bwMode="auto">
          <a:xfrm>
            <a:off x="2057400" y="1219200"/>
            <a:ext cx="5238750" cy="1543050"/>
          </a:xfrm>
          <a:prstGeom prst="rect">
            <a:avLst/>
          </a:prstGeom>
          <a:noFill/>
          <a:ln w="9525">
            <a:noFill/>
            <a:miter lim="800000"/>
            <a:headEnd/>
            <a:tailEnd/>
          </a:ln>
        </p:spPr>
      </p:pic>
      <p:sp>
        <p:nvSpPr>
          <p:cNvPr id="153602" name="Rectangle 3"/>
          <p:cNvSpPr>
            <a:spLocks noChangeArrowheads="1"/>
          </p:cNvSpPr>
          <p:nvPr/>
        </p:nvSpPr>
        <p:spPr bwMode="auto">
          <a:xfrm>
            <a:off x="228600" y="3276600"/>
            <a:ext cx="3200400" cy="276225"/>
          </a:xfrm>
          <a:prstGeom prst="rect">
            <a:avLst/>
          </a:prstGeom>
          <a:noFill/>
          <a:ln w="9525">
            <a:noFill/>
            <a:miter lim="800000"/>
            <a:headEnd/>
            <a:tailEnd/>
          </a:ln>
        </p:spPr>
        <p:txBody>
          <a:bodyPr anchor="ctr">
            <a:spAutoFit/>
          </a:bodyPr>
          <a:lstStyle/>
          <a:p>
            <a:r>
              <a:rPr lang="en-US" sz="1200"/>
              <a:t>Gas Detection tubes - $12.00/sampling tube</a:t>
            </a:r>
            <a:endParaRPr lang="en-US">
              <a:cs typeface="Arial" charset="0"/>
            </a:endParaRPr>
          </a:p>
        </p:txBody>
      </p:sp>
      <p:sp>
        <p:nvSpPr>
          <p:cNvPr id="153603" name="Rectangle 4"/>
          <p:cNvSpPr>
            <a:spLocks noChangeArrowheads="1"/>
          </p:cNvSpPr>
          <p:nvPr/>
        </p:nvSpPr>
        <p:spPr bwMode="auto">
          <a:xfrm>
            <a:off x="228600" y="2940050"/>
            <a:ext cx="2971800" cy="277813"/>
          </a:xfrm>
          <a:prstGeom prst="rect">
            <a:avLst/>
          </a:prstGeom>
          <a:noFill/>
          <a:ln w="9525">
            <a:noFill/>
            <a:miter lim="800000"/>
            <a:headEnd/>
            <a:tailEnd/>
          </a:ln>
        </p:spPr>
        <p:txBody>
          <a:bodyPr anchor="ctr">
            <a:spAutoFit/>
          </a:bodyPr>
          <a:lstStyle/>
          <a:p>
            <a:r>
              <a:rPr lang="en-US" sz="1200"/>
              <a:t>Detector tube Pump - $340.00 - $400.00</a:t>
            </a:r>
            <a:endParaRPr lang="en-US">
              <a:cs typeface="Arial" charset="0"/>
            </a:endParaRPr>
          </a:p>
        </p:txBody>
      </p:sp>
      <p:sp>
        <p:nvSpPr>
          <p:cNvPr id="153604" name="TextBox 4"/>
          <p:cNvSpPr txBox="1">
            <a:spLocks noChangeArrowheads="1"/>
          </p:cNvSpPr>
          <p:nvPr/>
        </p:nvSpPr>
        <p:spPr bwMode="auto">
          <a:xfrm>
            <a:off x="3429000" y="457200"/>
            <a:ext cx="2233613" cy="461963"/>
          </a:xfrm>
          <a:prstGeom prst="rect">
            <a:avLst/>
          </a:prstGeom>
          <a:noFill/>
          <a:ln w="9525">
            <a:noFill/>
            <a:miter lim="800000"/>
            <a:headEnd/>
            <a:tailEnd/>
          </a:ln>
        </p:spPr>
        <p:txBody>
          <a:bodyPr wrap="none">
            <a:spAutoFit/>
          </a:bodyPr>
          <a:lstStyle/>
          <a:p>
            <a:r>
              <a:rPr lang="en-US" sz="2400" b="1" u="sng"/>
              <a:t>GAS DETECTION</a:t>
            </a:r>
          </a:p>
        </p:txBody>
      </p:sp>
      <p:pic>
        <p:nvPicPr>
          <p:cNvPr id="153605" name="Picture 6" descr="http://www.findtheneedle.co.uk/images/products/1359509.jpg"/>
          <p:cNvPicPr>
            <a:picLocks noChangeAspect="1" noChangeArrowheads="1"/>
          </p:cNvPicPr>
          <p:nvPr/>
        </p:nvPicPr>
        <p:blipFill>
          <a:blip r:embed="rId3"/>
          <a:srcRect/>
          <a:stretch>
            <a:fillRect/>
          </a:stretch>
        </p:blipFill>
        <p:spPr bwMode="auto">
          <a:xfrm>
            <a:off x="5943600" y="3581400"/>
            <a:ext cx="2705100" cy="2554288"/>
          </a:xfrm>
          <a:prstGeom prst="rect">
            <a:avLst/>
          </a:prstGeom>
          <a:noFill/>
          <a:ln w="9525">
            <a:noFill/>
            <a:miter lim="800000"/>
            <a:headEnd/>
            <a:tailEnd/>
          </a:ln>
        </p:spPr>
      </p:pic>
      <p:graphicFrame>
        <p:nvGraphicFramePr>
          <p:cNvPr id="2" name="Table 1"/>
          <p:cNvGraphicFramePr>
            <a:graphicFrameLocks noGrp="1"/>
          </p:cNvGraphicFramePr>
          <p:nvPr/>
        </p:nvGraphicFramePr>
        <p:xfrm>
          <a:off x="388938" y="4343400"/>
          <a:ext cx="4792662" cy="1706563"/>
        </p:xfrm>
        <a:graphic>
          <a:graphicData uri="http://schemas.openxmlformats.org/drawingml/2006/table">
            <a:tbl>
              <a:tblPr firstRow="1" firstCol="1" bandRow="1"/>
              <a:tblGrid>
                <a:gridCol w="2396490"/>
                <a:gridCol w="2396490"/>
              </a:tblGrid>
              <a:tr h="0">
                <a:tc>
                  <a:txBody>
                    <a:bodyPr/>
                    <a:lstStyle/>
                    <a:p>
                      <a:pPr marL="0" marR="0" algn="ctr">
                        <a:spcBef>
                          <a:spcPts val="0"/>
                        </a:spcBef>
                        <a:spcAft>
                          <a:spcPts val="0"/>
                        </a:spcAft>
                      </a:pPr>
                      <a:r>
                        <a:rPr lang="en-US" sz="1600" b="1" dirty="0">
                          <a:effectLst/>
                          <a:latin typeface="Calibri"/>
                          <a:ea typeface="Calibri"/>
                          <a:cs typeface="Calibri"/>
                        </a:rPr>
                        <a:t>Chemical</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a:ea typeface="Calibri"/>
                          <a:cs typeface="Calibri"/>
                        </a:rPr>
                        <a:t>Gas</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Metam Sodium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methyl isothiocyanate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Chlorpicrin</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chlorpicrin</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PALADIN</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dimethyl disulfide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Telone II</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1,3-dichloropropen</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MIDAS</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methyl iodide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dirty="0">
                          <a:effectLst/>
                          <a:latin typeface="Calibri"/>
                          <a:ea typeface="Calibri"/>
                          <a:cs typeface="Calibri"/>
                        </a:rPr>
                        <a:t>Methyl Bromide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Calibri"/>
                          <a:cs typeface="Calibri"/>
                        </a:rPr>
                        <a:t>methyl bromide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cs typeface="Arial" charset="0"/>
            </a:endParaRPr>
          </a:p>
        </p:txBody>
      </p:sp>
      <p:sp>
        <p:nvSpPr>
          <p:cNvPr id="6" name="TextBox 5"/>
          <p:cNvSpPr txBox="1"/>
          <p:nvPr/>
        </p:nvSpPr>
        <p:spPr>
          <a:xfrm>
            <a:off x="1600200" y="228600"/>
            <a:ext cx="601980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dirty="0"/>
              <a:t>Handheld volatile organic compound (VOC) detector  </a:t>
            </a:r>
          </a:p>
          <a:p>
            <a:pPr algn="ctr">
              <a:defRPr/>
            </a:pPr>
            <a:r>
              <a:rPr lang="en-US" dirty="0"/>
              <a:t>Its uses </a:t>
            </a:r>
            <a:r>
              <a:rPr lang="en-US" dirty="0" err="1"/>
              <a:t>Photoionization</a:t>
            </a:r>
            <a:r>
              <a:rPr lang="en-US" dirty="0"/>
              <a:t> Detector (PID)</a:t>
            </a:r>
          </a:p>
        </p:txBody>
      </p:sp>
      <p:sp>
        <p:nvSpPr>
          <p:cNvPr id="154627" name="AutoShape 7" descr="http://img.directindustry.com/images_di/photo-g/photo-ionization-detector-pid-62331.jpg"/>
          <p:cNvSpPr>
            <a:spLocks noChangeAspect="1" noChangeArrowheads="1"/>
          </p:cNvSpPr>
          <p:nvPr/>
        </p:nvSpPr>
        <p:spPr bwMode="auto">
          <a:xfrm>
            <a:off x="155575" y="-2917825"/>
            <a:ext cx="3162300" cy="6086475"/>
          </a:xfrm>
          <a:prstGeom prst="rect">
            <a:avLst/>
          </a:prstGeom>
          <a:noFill/>
          <a:ln w="9525">
            <a:noFill/>
            <a:miter lim="800000"/>
            <a:headEnd/>
            <a:tailEnd/>
          </a:ln>
        </p:spPr>
        <p:txBody>
          <a:bodyPr/>
          <a:lstStyle/>
          <a:p>
            <a:endParaRPr lang="en-US"/>
          </a:p>
        </p:txBody>
      </p:sp>
      <p:pic>
        <p:nvPicPr>
          <p:cNvPr id="154628" name="Picture 9" descr="http://img.directindustry.com/images_di/photo-g/photo-ionization-detector-pid-62331.jpg"/>
          <p:cNvPicPr>
            <a:picLocks noChangeAspect="1" noChangeArrowheads="1"/>
          </p:cNvPicPr>
          <p:nvPr/>
        </p:nvPicPr>
        <p:blipFill>
          <a:blip r:embed="rId2"/>
          <a:srcRect/>
          <a:stretch>
            <a:fillRect/>
          </a:stretch>
        </p:blipFill>
        <p:spPr bwMode="auto">
          <a:xfrm>
            <a:off x="6858000" y="2590800"/>
            <a:ext cx="2058988" cy="3962400"/>
          </a:xfrm>
          <a:prstGeom prst="rect">
            <a:avLst/>
          </a:prstGeom>
          <a:noFill/>
          <a:ln w="9525">
            <a:noFill/>
            <a:miter lim="800000"/>
            <a:headEnd/>
            <a:tailEnd/>
          </a:ln>
        </p:spPr>
      </p:pic>
      <p:sp>
        <p:nvSpPr>
          <p:cNvPr id="154629" name="Rectangle 8"/>
          <p:cNvSpPr>
            <a:spLocks noChangeArrowheads="1"/>
          </p:cNvSpPr>
          <p:nvPr/>
        </p:nvSpPr>
        <p:spPr bwMode="auto">
          <a:xfrm>
            <a:off x="4572000" y="1219200"/>
            <a:ext cx="1774825" cy="369888"/>
          </a:xfrm>
          <a:prstGeom prst="rect">
            <a:avLst/>
          </a:prstGeom>
          <a:noFill/>
          <a:ln w="9525">
            <a:noFill/>
            <a:miter lim="800000"/>
            <a:headEnd/>
            <a:tailEnd/>
          </a:ln>
        </p:spPr>
        <p:txBody>
          <a:bodyPr wrap="none">
            <a:spAutoFit/>
          </a:bodyPr>
          <a:lstStyle/>
          <a:p>
            <a:r>
              <a:rPr lang="en-US" b="1">
                <a:solidFill>
                  <a:srgbClr val="444444"/>
                </a:solidFill>
              </a:rPr>
              <a:t>MiniRAE 2000 </a:t>
            </a:r>
            <a:endParaRPr lang="en-US"/>
          </a:p>
        </p:txBody>
      </p:sp>
      <p:sp>
        <p:nvSpPr>
          <p:cNvPr id="154630" name="Rectangle 9"/>
          <p:cNvSpPr>
            <a:spLocks noChangeArrowheads="1"/>
          </p:cNvSpPr>
          <p:nvPr/>
        </p:nvSpPr>
        <p:spPr bwMode="auto">
          <a:xfrm>
            <a:off x="1447800" y="4495800"/>
            <a:ext cx="1608138" cy="369888"/>
          </a:xfrm>
          <a:prstGeom prst="rect">
            <a:avLst/>
          </a:prstGeom>
          <a:noFill/>
          <a:ln w="9525">
            <a:noFill/>
            <a:miter lim="800000"/>
            <a:headEnd/>
            <a:tailEnd/>
          </a:ln>
        </p:spPr>
        <p:txBody>
          <a:bodyPr wrap="none">
            <a:spAutoFit/>
          </a:bodyPr>
          <a:lstStyle/>
          <a:p>
            <a:r>
              <a:rPr lang="en-US" b="1">
                <a:solidFill>
                  <a:srgbClr val="444444"/>
                </a:solidFill>
              </a:rPr>
              <a:t>$3,500- 5,000</a:t>
            </a:r>
            <a:endParaRPr lang="en-US" sz="1200">
              <a:cs typeface="Arial" charset="0"/>
            </a:endParaRPr>
          </a:p>
        </p:txBody>
      </p:sp>
      <p:pic>
        <p:nvPicPr>
          <p:cNvPr id="154631" name="Picture 11" descr="RAE MiniRAE 2000"/>
          <p:cNvPicPr>
            <a:picLocks noChangeAspect="1" noChangeArrowheads="1"/>
          </p:cNvPicPr>
          <p:nvPr/>
        </p:nvPicPr>
        <p:blipFill>
          <a:blip r:embed="rId3"/>
          <a:srcRect r="29601"/>
          <a:stretch>
            <a:fillRect/>
          </a:stretch>
        </p:blipFill>
        <p:spPr bwMode="auto">
          <a:xfrm>
            <a:off x="4724400" y="1749425"/>
            <a:ext cx="1524000" cy="5108575"/>
          </a:xfrm>
          <a:prstGeom prst="rect">
            <a:avLst/>
          </a:prstGeom>
          <a:noFill/>
          <a:ln w="9525">
            <a:noFill/>
            <a:miter lim="800000"/>
            <a:headEnd/>
            <a:tailEnd/>
          </a:ln>
        </p:spPr>
      </p:pic>
      <p:sp>
        <p:nvSpPr>
          <p:cNvPr id="154632" name="TextBox 11"/>
          <p:cNvSpPr txBox="1">
            <a:spLocks noChangeArrowheads="1"/>
          </p:cNvSpPr>
          <p:nvPr/>
        </p:nvSpPr>
        <p:spPr bwMode="auto">
          <a:xfrm>
            <a:off x="7239000" y="1828800"/>
            <a:ext cx="1246188" cy="369888"/>
          </a:xfrm>
          <a:prstGeom prst="rect">
            <a:avLst/>
          </a:prstGeom>
          <a:noFill/>
          <a:ln w="9525">
            <a:noFill/>
            <a:miter lim="800000"/>
            <a:headEnd/>
            <a:tailEnd/>
          </a:ln>
        </p:spPr>
        <p:txBody>
          <a:bodyPr wrap="none">
            <a:spAutoFit/>
          </a:bodyPr>
          <a:lstStyle/>
          <a:p>
            <a:r>
              <a:rPr lang="en-US" b="1"/>
              <a:t>PHOTOVAC</a:t>
            </a:r>
          </a:p>
        </p:txBody>
      </p:sp>
      <p:graphicFrame>
        <p:nvGraphicFramePr>
          <p:cNvPr id="11" name="Table 10"/>
          <p:cNvGraphicFramePr>
            <a:graphicFrameLocks noGrp="1"/>
          </p:cNvGraphicFramePr>
          <p:nvPr/>
        </p:nvGraphicFramePr>
        <p:xfrm>
          <a:off x="185738" y="1860550"/>
          <a:ext cx="4792662" cy="1706563"/>
        </p:xfrm>
        <a:graphic>
          <a:graphicData uri="http://schemas.openxmlformats.org/drawingml/2006/table">
            <a:tbl>
              <a:tblPr firstRow="1" firstCol="1" bandRow="1"/>
              <a:tblGrid>
                <a:gridCol w="2396490"/>
                <a:gridCol w="2396490"/>
              </a:tblGrid>
              <a:tr h="0">
                <a:tc>
                  <a:txBody>
                    <a:bodyPr/>
                    <a:lstStyle/>
                    <a:p>
                      <a:pPr marL="0" marR="0" algn="ctr">
                        <a:spcBef>
                          <a:spcPts val="0"/>
                        </a:spcBef>
                        <a:spcAft>
                          <a:spcPts val="0"/>
                        </a:spcAft>
                      </a:pPr>
                      <a:r>
                        <a:rPr lang="en-US" sz="1600" b="1" dirty="0">
                          <a:effectLst/>
                          <a:latin typeface="Calibri"/>
                          <a:ea typeface="Calibri"/>
                          <a:cs typeface="Calibri"/>
                        </a:rPr>
                        <a:t>Chemical</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a:ea typeface="Calibri"/>
                          <a:cs typeface="Calibri"/>
                        </a:rPr>
                        <a:t>Gas</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Metam Sodium</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methyl isothiocyanate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Chlorpicrin</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chlorpicrin</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PALADIN</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dimethyl disulfide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Telone II</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1,3-dichloropropen</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latin typeface="Calibri"/>
                          <a:ea typeface="Calibri"/>
                          <a:cs typeface="Calibri"/>
                        </a:rPr>
                        <a:t>MIDAS</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Calibri"/>
                          <a:cs typeface="Calibri"/>
                        </a:rPr>
                        <a:t>methyl iodide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dirty="0">
                          <a:effectLst/>
                          <a:latin typeface="Calibri"/>
                          <a:ea typeface="Calibri"/>
                          <a:cs typeface="Calibri"/>
                        </a:rPr>
                        <a:t>Methyl Bromide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Calibri"/>
                          <a:cs typeface="Calibri"/>
                        </a:rPr>
                        <a:t>methyl bromide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5"/>
          <p:cNvSpPr>
            <a:spLocks noGrp="1"/>
          </p:cNvSpPr>
          <p:nvPr>
            <p:ph type="sldNum" sz="quarter" idx="12"/>
          </p:nvPr>
        </p:nvSpPr>
        <p:spPr>
          <a:noFill/>
        </p:spPr>
        <p:txBody>
          <a:bodyPr/>
          <a:lstStyle/>
          <a:p>
            <a:fld id="{CACAF6F2-931E-42D9-A3AF-4F59CABC3177}" type="slidenum">
              <a:rPr lang="en-US" smtClean="0"/>
              <a:pPr/>
              <a:t>28</a:t>
            </a:fld>
            <a:endParaRPr lang="en-US" smtClean="0"/>
          </a:p>
        </p:txBody>
      </p:sp>
      <p:sp>
        <p:nvSpPr>
          <p:cNvPr id="155650" name="Rectangle 2"/>
          <p:cNvSpPr>
            <a:spLocks noGrp="1" noChangeArrowheads="1"/>
          </p:cNvSpPr>
          <p:nvPr>
            <p:ph type="title"/>
          </p:nvPr>
        </p:nvSpPr>
        <p:spPr/>
        <p:txBody>
          <a:bodyPr/>
          <a:lstStyle/>
          <a:p>
            <a:pPr eaLnBrk="1" hangingPunct="1"/>
            <a:r>
              <a:rPr lang="en-US" sz="4200" smtClean="0"/>
              <a:t>Tarp Perforation &amp; Removal</a:t>
            </a:r>
          </a:p>
        </p:txBody>
      </p:sp>
      <p:sp>
        <p:nvSpPr>
          <p:cNvPr id="155651" name="Rectangle 3"/>
          <p:cNvSpPr>
            <a:spLocks noGrp="1" noChangeArrowheads="1"/>
          </p:cNvSpPr>
          <p:nvPr>
            <p:ph type="body" idx="1"/>
          </p:nvPr>
        </p:nvSpPr>
        <p:spPr/>
        <p:txBody>
          <a:bodyPr/>
          <a:lstStyle/>
          <a:p>
            <a:pPr eaLnBrk="1" hangingPunct="1">
              <a:buFontTx/>
              <a:buNone/>
            </a:pPr>
            <a:r>
              <a:rPr lang="en-US" sz="3400" u="sng" smtClean="0"/>
              <a:t>Perforation</a:t>
            </a:r>
          </a:p>
          <a:p>
            <a:pPr eaLnBrk="1" hangingPunct="1"/>
            <a:r>
              <a:rPr lang="en-US" sz="3400" smtClean="0"/>
              <a:t>5 days after fumigant application is complete</a:t>
            </a:r>
          </a:p>
          <a:p>
            <a:pPr eaLnBrk="1" hangingPunct="1">
              <a:buFontTx/>
              <a:buNone/>
            </a:pPr>
            <a:r>
              <a:rPr lang="en-US" sz="3400" u="sng" smtClean="0"/>
              <a:t>Removal</a:t>
            </a:r>
          </a:p>
          <a:p>
            <a:pPr eaLnBrk="1" hangingPunct="1"/>
            <a:r>
              <a:rPr lang="en-US" sz="3400" smtClean="0"/>
              <a:t>2 hours after perforation is complete</a:t>
            </a:r>
          </a:p>
          <a:p>
            <a:pPr eaLnBrk="1" hangingPunct="1">
              <a:buFontTx/>
              <a:buNone/>
            </a:pPr>
            <a:endParaRPr lang="en-US" sz="1500" smtClean="0"/>
          </a:p>
          <a:p>
            <a:pPr eaLnBrk="1" hangingPunct="1"/>
            <a:endParaRPr lang="en-US" smtClean="0"/>
          </a:p>
        </p:txBody>
      </p:sp>
      <p:sp>
        <p:nvSpPr>
          <p:cNvPr id="155652" name="Text Box 4"/>
          <p:cNvSpPr txBox="1">
            <a:spLocks noChangeArrowheads="1"/>
          </p:cNvSpPr>
          <p:nvPr/>
        </p:nvSpPr>
        <p:spPr bwMode="auto">
          <a:xfrm>
            <a:off x="4343400" y="6248400"/>
            <a:ext cx="3790950" cy="304800"/>
          </a:xfrm>
          <a:prstGeom prst="rect">
            <a:avLst/>
          </a:prstGeom>
          <a:noFill/>
          <a:ln w="9525">
            <a:noFill/>
            <a:miter lim="800000"/>
            <a:headEnd/>
            <a:tailEnd/>
          </a:ln>
        </p:spPr>
        <p:txBody>
          <a:bodyPr wrap="none">
            <a:spAutoFit/>
          </a:bodyPr>
          <a:lstStyle/>
          <a:p>
            <a:r>
              <a:rPr lang="en-US" sz="1400">
                <a:solidFill>
                  <a:schemeClr val="bg2"/>
                </a:solidFill>
              </a:rPr>
              <a:t>Module 5: Protections for Handlers &amp; Workers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5"/>
          <p:cNvSpPr>
            <a:spLocks noGrp="1"/>
          </p:cNvSpPr>
          <p:nvPr>
            <p:ph type="sldNum" sz="quarter" idx="12"/>
          </p:nvPr>
        </p:nvSpPr>
        <p:spPr>
          <a:noFill/>
        </p:spPr>
        <p:txBody>
          <a:bodyPr/>
          <a:lstStyle/>
          <a:p>
            <a:fld id="{3AB1A25D-BEB4-4858-A936-CD806C43A001}" type="slidenum">
              <a:rPr lang="en-US" smtClean="0"/>
              <a:pPr/>
              <a:t>29</a:t>
            </a:fld>
            <a:endParaRPr lang="en-US" smtClean="0"/>
          </a:p>
        </p:txBody>
      </p:sp>
      <p:sp>
        <p:nvSpPr>
          <p:cNvPr id="157698" name="Rectangle 2"/>
          <p:cNvSpPr>
            <a:spLocks noGrp="1" noChangeArrowheads="1"/>
          </p:cNvSpPr>
          <p:nvPr>
            <p:ph type="title"/>
          </p:nvPr>
        </p:nvSpPr>
        <p:spPr>
          <a:xfrm>
            <a:off x="457200" y="228600"/>
            <a:ext cx="8229600" cy="1143000"/>
          </a:xfrm>
        </p:spPr>
        <p:txBody>
          <a:bodyPr/>
          <a:lstStyle/>
          <a:p>
            <a:pPr eaLnBrk="1" hangingPunct="1"/>
            <a:r>
              <a:rPr lang="en-US" sz="4000" smtClean="0"/>
              <a:t>Tarp Perforation Requirements - Broadcast Applications</a:t>
            </a:r>
          </a:p>
        </p:txBody>
      </p:sp>
      <p:sp>
        <p:nvSpPr>
          <p:cNvPr id="157699" name="Rectangle 3"/>
          <p:cNvSpPr>
            <a:spLocks noGrp="1" noChangeArrowheads="1"/>
          </p:cNvSpPr>
          <p:nvPr>
            <p:ph type="body" idx="1"/>
          </p:nvPr>
        </p:nvSpPr>
        <p:spPr>
          <a:xfrm>
            <a:off x="457200" y="1752600"/>
            <a:ext cx="8229600" cy="4906963"/>
          </a:xfrm>
        </p:spPr>
        <p:txBody>
          <a:bodyPr/>
          <a:lstStyle/>
          <a:p>
            <a:pPr eaLnBrk="1" hangingPunct="1">
              <a:spcBef>
                <a:spcPct val="0"/>
              </a:spcBef>
            </a:pPr>
            <a:r>
              <a:rPr lang="en-US" smtClean="0"/>
              <a:t>Must perforate </a:t>
            </a:r>
            <a:r>
              <a:rPr lang="en-US" i="1" smtClean="0"/>
              <a:t>each panel</a:t>
            </a:r>
            <a:r>
              <a:rPr lang="en-US" smtClean="0"/>
              <a:t> of tarp (mechanically) </a:t>
            </a:r>
            <a:r>
              <a:rPr lang="en-US" u="sng" smtClean="0"/>
              <a:t>two hours before removal</a:t>
            </a:r>
          </a:p>
          <a:p>
            <a:pPr eaLnBrk="1" hangingPunct="1">
              <a:spcBef>
                <a:spcPct val="0"/>
              </a:spcBef>
              <a:buFontTx/>
              <a:buNone/>
            </a:pPr>
            <a:endParaRPr lang="en-US" smtClean="0"/>
          </a:p>
          <a:p>
            <a:pPr eaLnBrk="1" hangingPunct="1">
              <a:spcBef>
                <a:spcPct val="0"/>
              </a:spcBef>
            </a:pPr>
            <a:r>
              <a:rPr lang="en-US" smtClean="0"/>
              <a:t>Complete before noon</a:t>
            </a:r>
          </a:p>
          <a:p>
            <a:pPr eaLnBrk="1" hangingPunct="1">
              <a:spcBef>
                <a:spcPct val="0"/>
              </a:spcBef>
            </a:pPr>
            <a:endParaRPr lang="en-US" smtClean="0"/>
          </a:p>
          <a:p>
            <a:pPr eaLnBrk="1" hangingPunct="1">
              <a:spcBef>
                <a:spcPct val="0"/>
              </a:spcBef>
            </a:pPr>
            <a:r>
              <a:rPr lang="en-US" smtClean="0"/>
              <a:t>Cannot perforate if </a:t>
            </a:r>
          </a:p>
          <a:p>
            <a:pPr eaLnBrk="1" hangingPunct="1">
              <a:spcBef>
                <a:spcPct val="0"/>
              </a:spcBef>
              <a:buFontTx/>
              <a:buNone/>
            </a:pPr>
            <a:r>
              <a:rPr lang="en-US" smtClean="0"/>
              <a:t>	rainfall is expected </a:t>
            </a:r>
          </a:p>
          <a:p>
            <a:pPr eaLnBrk="1" hangingPunct="1">
              <a:spcBef>
                <a:spcPct val="0"/>
              </a:spcBef>
              <a:buFontTx/>
              <a:buNone/>
            </a:pPr>
            <a:r>
              <a:rPr lang="en-US" smtClean="0"/>
              <a:t>	within 12 hours</a:t>
            </a:r>
          </a:p>
          <a:p>
            <a:pPr eaLnBrk="1" hangingPunct="1">
              <a:spcBef>
                <a:spcPct val="0"/>
              </a:spcBef>
            </a:pPr>
            <a:endParaRPr lang="en-US" smtClean="0"/>
          </a:p>
        </p:txBody>
      </p:sp>
      <p:pic>
        <p:nvPicPr>
          <p:cNvPr id="157700" name="Picture 4"/>
          <p:cNvPicPr>
            <a:picLocks noChangeAspect="1" noChangeArrowheads="1"/>
          </p:cNvPicPr>
          <p:nvPr/>
        </p:nvPicPr>
        <p:blipFill>
          <a:blip r:embed="rId3"/>
          <a:srcRect/>
          <a:stretch>
            <a:fillRect/>
          </a:stretch>
        </p:blipFill>
        <p:spPr bwMode="auto">
          <a:xfrm>
            <a:off x="5105400" y="3429000"/>
            <a:ext cx="3124200" cy="2268538"/>
          </a:xfrm>
          <a:prstGeom prst="rect">
            <a:avLst/>
          </a:prstGeom>
          <a:noFill/>
          <a:ln w="9525">
            <a:noFill/>
            <a:miter lim="800000"/>
            <a:headEnd/>
            <a:tailEnd/>
          </a:ln>
        </p:spPr>
      </p:pic>
      <p:sp>
        <p:nvSpPr>
          <p:cNvPr id="157701" name="Text Box 5"/>
          <p:cNvSpPr txBox="1">
            <a:spLocks noChangeArrowheads="1"/>
          </p:cNvSpPr>
          <p:nvPr/>
        </p:nvSpPr>
        <p:spPr bwMode="auto">
          <a:xfrm>
            <a:off x="4495800" y="6324600"/>
            <a:ext cx="3790950" cy="304800"/>
          </a:xfrm>
          <a:prstGeom prst="rect">
            <a:avLst/>
          </a:prstGeom>
          <a:noFill/>
          <a:ln w="9525">
            <a:noFill/>
            <a:miter lim="800000"/>
            <a:headEnd/>
            <a:tailEnd/>
          </a:ln>
        </p:spPr>
        <p:txBody>
          <a:bodyPr wrap="none">
            <a:spAutoFit/>
          </a:bodyPr>
          <a:lstStyle/>
          <a:p>
            <a:r>
              <a:rPr lang="en-US" sz="1400">
                <a:solidFill>
                  <a:schemeClr val="bg2"/>
                </a:solidFill>
              </a:rPr>
              <a:t>Module 5: Protections for Handlers &amp; Workers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a:noFill/>
        </p:spPr>
        <p:txBody>
          <a:bodyPr/>
          <a:lstStyle/>
          <a:p>
            <a:fld id="{4655D522-AEF3-455A-89A8-803B64685B27}" type="slidenum">
              <a:rPr lang="en-US" smtClean="0"/>
              <a:pPr/>
              <a:t>3</a:t>
            </a:fld>
            <a:endParaRPr lang="en-US" smtClean="0"/>
          </a:p>
        </p:txBody>
      </p:sp>
      <p:sp>
        <p:nvSpPr>
          <p:cNvPr id="2253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9832FAE-6FD7-4D35-902A-4203F86DA8CD}" type="slidenum">
              <a:rPr lang="en-US" sz="1400"/>
              <a:pPr algn="r"/>
              <a:t>3</a:t>
            </a:fld>
            <a:endParaRPr lang="en-US" sz="1400"/>
          </a:p>
        </p:txBody>
      </p:sp>
      <p:sp>
        <p:nvSpPr>
          <p:cNvPr id="2253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7E6B2EF-BA8C-4F2E-8F00-79FD2A9234EA}" type="slidenum">
              <a:rPr lang="en-US" sz="1400"/>
              <a:pPr algn="r"/>
              <a:t>3</a:t>
            </a:fld>
            <a:endParaRPr lang="en-US" sz="1400"/>
          </a:p>
        </p:txBody>
      </p:sp>
      <p:sp>
        <p:nvSpPr>
          <p:cNvPr id="22532" name="Rectangle 2"/>
          <p:cNvSpPr>
            <a:spLocks noGrp="1" noChangeArrowheads="1"/>
          </p:cNvSpPr>
          <p:nvPr>
            <p:ph type="title" idx="4294967295"/>
          </p:nvPr>
        </p:nvSpPr>
        <p:spPr/>
        <p:txBody>
          <a:bodyPr/>
          <a:lstStyle/>
          <a:p>
            <a:pPr eaLnBrk="1" hangingPunct="1"/>
            <a:r>
              <a:rPr lang="en-US" smtClean="0"/>
              <a:t>Goals of Mitigation Measures</a:t>
            </a:r>
          </a:p>
        </p:txBody>
      </p:sp>
      <p:sp>
        <p:nvSpPr>
          <p:cNvPr id="22533" name="Rectangle 3"/>
          <p:cNvSpPr>
            <a:spLocks noGrp="1" noChangeArrowheads="1"/>
          </p:cNvSpPr>
          <p:nvPr>
            <p:ph type="body" idx="4294967295"/>
          </p:nvPr>
        </p:nvSpPr>
        <p:spPr>
          <a:xfrm>
            <a:off x="381000" y="1447800"/>
            <a:ext cx="8229600" cy="4525963"/>
          </a:xfrm>
        </p:spPr>
        <p:txBody>
          <a:bodyPr/>
          <a:lstStyle/>
          <a:p>
            <a:pPr eaLnBrk="1" hangingPunct="1">
              <a:lnSpc>
                <a:spcPct val="90000"/>
              </a:lnSpc>
              <a:spcBef>
                <a:spcPct val="0"/>
              </a:spcBef>
              <a:buFontTx/>
              <a:buNone/>
            </a:pPr>
            <a:r>
              <a:rPr lang="en-US" smtClean="0"/>
              <a:t>Package of measures that work together to:</a:t>
            </a:r>
          </a:p>
          <a:p>
            <a:pPr eaLnBrk="1" hangingPunct="1">
              <a:lnSpc>
                <a:spcPct val="90000"/>
              </a:lnSpc>
              <a:spcBef>
                <a:spcPct val="0"/>
              </a:spcBef>
              <a:buFontTx/>
              <a:buNone/>
            </a:pPr>
            <a:endParaRPr lang="en-US" smtClean="0"/>
          </a:p>
          <a:p>
            <a:pPr eaLnBrk="1" hangingPunct="1">
              <a:lnSpc>
                <a:spcPct val="90000"/>
              </a:lnSpc>
              <a:spcBef>
                <a:spcPct val="0"/>
              </a:spcBef>
            </a:pPr>
            <a:r>
              <a:rPr lang="en-US" smtClean="0">
                <a:solidFill>
                  <a:srgbClr val="FF0000"/>
                </a:solidFill>
              </a:rPr>
              <a:t>Reduce </a:t>
            </a:r>
          </a:p>
          <a:p>
            <a:pPr lvl="1" eaLnBrk="1" hangingPunct="1">
              <a:lnSpc>
                <a:spcPct val="90000"/>
              </a:lnSpc>
              <a:spcBef>
                <a:spcPct val="0"/>
              </a:spcBef>
            </a:pPr>
            <a:r>
              <a:rPr lang="en-US" smtClean="0">
                <a:solidFill>
                  <a:srgbClr val="FF0000"/>
                </a:solidFill>
              </a:rPr>
              <a:t>potential for direct exposure to toxic concentrations</a:t>
            </a:r>
          </a:p>
          <a:p>
            <a:pPr lvl="1" eaLnBrk="1" hangingPunct="1">
              <a:lnSpc>
                <a:spcPct val="90000"/>
              </a:lnSpc>
              <a:spcBef>
                <a:spcPct val="0"/>
              </a:spcBef>
            </a:pPr>
            <a:r>
              <a:rPr lang="en-US" smtClean="0">
                <a:solidFill>
                  <a:srgbClr val="FF0000"/>
                </a:solidFill>
              </a:rPr>
              <a:t>likelihood of accidents and errors</a:t>
            </a:r>
          </a:p>
          <a:p>
            <a:pPr lvl="1" eaLnBrk="1" hangingPunct="1">
              <a:lnSpc>
                <a:spcPct val="90000"/>
              </a:lnSpc>
              <a:spcBef>
                <a:spcPct val="0"/>
              </a:spcBef>
              <a:buFontTx/>
              <a:buNone/>
            </a:pPr>
            <a:endParaRPr lang="en-US" smtClean="0">
              <a:solidFill>
                <a:srgbClr val="FF0000"/>
              </a:solidFill>
            </a:endParaRPr>
          </a:p>
          <a:p>
            <a:pPr eaLnBrk="1" hangingPunct="1">
              <a:lnSpc>
                <a:spcPct val="90000"/>
              </a:lnSpc>
              <a:spcBef>
                <a:spcPct val="0"/>
              </a:spcBef>
            </a:pPr>
            <a:r>
              <a:rPr lang="en-US" smtClean="0"/>
              <a:t>Foster planning and compliance</a:t>
            </a:r>
          </a:p>
          <a:p>
            <a:pPr eaLnBrk="1" hangingPunct="1">
              <a:lnSpc>
                <a:spcPct val="90000"/>
              </a:lnSpc>
              <a:spcBef>
                <a:spcPct val="0"/>
              </a:spcBef>
              <a:buFontTx/>
              <a:buNone/>
            </a:pPr>
            <a:endParaRPr lang="en-US" smtClean="0"/>
          </a:p>
          <a:p>
            <a:pPr eaLnBrk="1" hangingPunct="1">
              <a:lnSpc>
                <a:spcPct val="90000"/>
              </a:lnSpc>
              <a:spcBef>
                <a:spcPct val="0"/>
              </a:spcBef>
            </a:pPr>
            <a:r>
              <a:rPr lang="en-US" smtClean="0"/>
              <a:t>Assure appropriate response to exposures</a:t>
            </a:r>
          </a:p>
        </p:txBody>
      </p:sp>
      <p:sp>
        <p:nvSpPr>
          <p:cNvPr id="22534" name="Text Box 6"/>
          <p:cNvSpPr txBox="1">
            <a:spLocks noChangeArrowheads="1"/>
          </p:cNvSpPr>
          <p:nvPr/>
        </p:nvSpPr>
        <p:spPr bwMode="auto">
          <a:xfrm>
            <a:off x="5029200" y="6248400"/>
            <a:ext cx="3319463" cy="304800"/>
          </a:xfrm>
          <a:prstGeom prst="rect">
            <a:avLst/>
          </a:prstGeom>
          <a:noFill/>
          <a:ln w="9525">
            <a:noFill/>
            <a:miter lim="800000"/>
            <a:headEnd/>
            <a:tailEnd/>
          </a:ln>
        </p:spPr>
        <p:txBody>
          <a:bodyPr wrap="none">
            <a:spAutoFit/>
          </a:bodyPr>
          <a:lstStyle/>
          <a:p>
            <a:r>
              <a:rPr lang="en-US" sz="1400">
                <a:solidFill>
                  <a:schemeClr val="bg2"/>
                </a:solidFill>
              </a:rPr>
              <a:t>Module 1: The EPA Regulatory Process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6"/>
          <p:cNvSpPr>
            <a:spLocks noGrp="1"/>
          </p:cNvSpPr>
          <p:nvPr>
            <p:ph type="sldNum" sz="quarter" idx="12"/>
          </p:nvPr>
        </p:nvSpPr>
        <p:spPr>
          <a:noFill/>
        </p:spPr>
        <p:txBody>
          <a:bodyPr/>
          <a:lstStyle/>
          <a:p>
            <a:fld id="{0CACD456-67EF-4FB9-A512-73AAACE0331D}" type="slidenum">
              <a:rPr lang="en-US" smtClean="0"/>
              <a:pPr/>
              <a:t>30</a:t>
            </a:fld>
            <a:endParaRPr lang="en-US" smtClean="0"/>
          </a:p>
        </p:txBody>
      </p:sp>
      <p:sp>
        <p:nvSpPr>
          <p:cNvPr id="159746" name="Rectangle 2"/>
          <p:cNvSpPr>
            <a:spLocks noGrp="1" noChangeArrowheads="1"/>
          </p:cNvSpPr>
          <p:nvPr>
            <p:ph type="title"/>
          </p:nvPr>
        </p:nvSpPr>
        <p:spPr>
          <a:xfrm>
            <a:off x="533400" y="0"/>
            <a:ext cx="8229600" cy="1143000"/>
          </a:xfrm>
        </p:spPr>
        <p:txBody>
          <a:bodyPr/>
          <a:lstStyle/>
          <a:p>
            <a:pPr eaLnBrk="1" hangingPunct="1"/>
            <a:r>
              <a:rPr lang="en-US" sz="4100" smtClean="0"/>
              <a:t>Early Tarp Perforation &amp; Removal</a:t>
            </a:r>
          </a:p>
        </p:txBody>
      </p:sp>
      <p:sp>
        <p:nvSpPr>
          <p:cNvPr id="159747" name="Rectangle 3"/>
          <p:cNvSpPr>
            <a:spLocks noGrp="1" noChangeArrowheads="1"/>
          </p:cNvSpPr>
          <p:nvPr>
            <p:ph type="body" sz="half" idx="1"/>
          </p:nvPr>
        </p:nvSpPr>
        <p:spPr>
          <a:xfrm>
            <a:off x="381000" y="1143000"/>
            <a:ext cx="8305800" cy="2743200"/>
          </a:xfrm>
        </p:spPr>
        <p:txBody>
          <a:bodyPr/>
          <a:lstStyle/>
          <a:p>
            <a:pPr eaLnBrk="1" hangingPunct="1">
              <a:lnSpc>
                <a:spcPct val="90000"/>
              </a:lnSpc>
              <a:spcBef>
                <a:spcPct val="0"/>
              </a:spcBef>
              <a:buFontTx/>
              <a:buNone/>
            </a:pPr>
            <a:r>
              <a:rPr lang="en-US" sz="2800" smtClean="0"/>
              <a:t>Early removal (before 5 days) for broadcast applications </a:t>
            </a:r>
          </a:p>
          <a:p>
            <a:pPr eaLnBrk="1" hangingPunct="1">
              <a:lnSpc>
                <a:spcPct val="90000"/>
              </a:lnSpc>
              <a:spcBef>
                <a:spcPct val="0"/>
              </a:spcBef>
            </a:pPr>
            <a:r>
              <a:rPr lang="en-US" sz="2800" smtClean="0"/>
              <a:t>Only if integrity of tarp is compromised by adverse weather conditions &amp; tarp poses a safety hazard </a:t>
            </a:r>
          </a:p>
          <a:p>
            <a:pPr eaLnBrk="1" hangingPunct="1">
              <a:lnSpc>
                <a:spcPct val="90000"/>
              </a:lnSpc>
              <a:spcBef>
                <a:spcPct val="0"/>
              </a:spcBef>
            </a:pPr>
            <a:endParaRPr lang="en-US" sz="1000" smtClean="0"/>
          </a:p>
          <a:p>
            <a:pPr eaLnBrk="1" hangingPunct="1">
              <a:lnSpc>
                <a:spcPct val="90000"/>
              </a:lnSpc>
              <a:spcBef>
                <a:spcPct val="0"/>
              </a:spcBef>
              <a:buFontTx/>
              <a:buNone/>
            </a:pPr>
            <a:r>
              <a:rPr lang="en-US" sz="2800" smtClean="0"/>
              <a:t>Early perforation - flood prevention activities </a:t>
            </a:r>
          </a:p>
          <a:p>
            <a:pPr eaLnBrk="1" hangingPunct="1">
              <a:lnSpc>
                <a:spcPct val="90000"/>
              </a:lnSpc>
              <a:buFontTx/>
              <a:buNone/>
            </a:pPr>
            <a:endParaRPr lang="en-US" sz="2800" smtClean="0"/>
          </a:p>
        </p:txBody>
      </p:sp>
      <p:pic>
        <p:nvPicPr>
          <p:cNvPr id="159748" name="Picture 4"/>
          <p:cNvPicPr>
            <a:picLocks noGrp="1" noChangeAspect="1" noChangeArrowheads="1"/>
          </p:cNvPicPr>
          <p:nvPr>
            <p:ph sz="half" idx="2"/>
          </p:nvPr>
        </p:nvPicPr>
        <p:blipFill>
          <a:blip r:embed="rId3"/>
          <a:srcRect/>
          <a:stretch>
            <a:fillRect/>
          </a:stretch>
        </p:blipFill>
        <p:spPr>
          <a:xfrm>
            <a:off x="609600" y="3886200"/>
            <a:ext cx="3886200" cy="2620963"/>
          </a:xfrm>
        </p:spPr>
      </p:pic>
      <p:pic>
        <p:nvPicPr>
          <p:cNvPr id="159749" name="Picture 5"/>
          <p:cNvPicPr>
            <a:picLocks noChangeAspect="1" noChangeArrowheads="1"/>
          </p:cNvPicPr>
          <p:nvPr/>
        </p:nvPicPr>
        <p:blipFill>
          <a:blip r:embed="rId4"/>
          <a:srcRect/>
          <a:stretch>
            <a:fillRect/>
          </a:stretch>
        </p:blipFill>
        <p:spPr bwMode="auto">
          <a:xfrm>
            <a:off x="4572000" y="3886200"/>
            <a:ext cx="3810000" cy="2638425"/>
          </a:xfrm>
          <a:prstGeom prst="rect">
            <a:avLst/>
          </a:prstGeom>
          <a:noFill/>
          <a:ln w="9525">
            <a:noFill/>
            <a:miter lim="800000"/>
            <a:headEnd/>
            <a:tailEnd/>
          </a:ln>
        </p:spPr>
      </p:pic>
      <p:sp>
        <p:nvSpPr>
          <p:cNvPr id="159750" name="Text Box 6"/>
          <p:cNvSpPr txBox="1">
            <a:spLocks noChangeArrowheads="1"/>
          </p:cNvSpPr>
          <p:nvPr/>
        </p:nvSpPr>
        <p:spPr bwMode="auto">
          <a:xfrm>
            <a:off x="4572000" y="6553200"/>
            <a:ext cx="3790950" cy="304800"/>
          </a:xfrm>
          <a:prstGeom prst="rect">
            <a:avLst/>
          </a:prstGeom>
          <a:noFill/>
          <a:ln w="9525">
            <a:noFill/>
            <a:miter lim="800000"/>
            <a:headEnd/>
            <a:tailEnd/>
          </a:ln>
        </p:spPr>
        <p:txBody>
          <a:bodyPr wrap="none">
            <a:spAutoFit/>
          </a:bodyPr>
          <a:lstStyle/>
          <a:p>
            <a:r>
              <a:rPr lang="en-US" sz="1400">
                <a:solidFill>
                  <a:schemeClr val="bg2"/>
                </a:solidFill>
              </a:rPr>
              <a:t>Module 5: Protections for Handlers &amp; Workers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6"/>
          <p:cNvSpPr>
            <a:spLocks noGrp="1" noChangeArrowheads="1"/>
          </p:cNvSpPr>
          <p:nvPr>
            <p:ph type="sldNum" sz="quarter" idx="12"/>
          </p:nvPr>
        </p:nvSpPr>
        <p:spPr>
          <a:noFill/>
        </p:spPr>
        <p:txBody>
          <a:bodyPr/>
          <a:lstStyle/>
          <a:p>
            <a:fld id="{356B1810-8E5D-475A-8F7C-B6051BD56716}" type="slidenum">
              <a:rPr lang="en-US" smtClean="0"/>
              <a:pPr/>
              <a:t>31</a:t>
            </a:fld>
            <a:endParaRPr lang="en-US" smtClean="0"/>
          </a:p>
        </p:txBody>
      </p:sp>
      <p:sp>
        <p:nvSpPr>
          <p:cNvPr id="161794" name="Rectangle 2"/>
          <p:cNvSpPr>
            <a:spLocks noChangeArrowheads="1"/>
          </p:cNvSpPr>
          <p:nvPr/>
        </p:nvSpPr>
        <p:spPr bwMode="auto">
          <a:xfrm>
            <a:off x="228600" y="0"/>
            <a:ext cx="8534400" cy="641350"/>
          </a:xfrm>
          <a:prstGeom prst="rect">
            <a:avLst/>
          </a:prstGeom>
          <a:noFill/>
          <a:ln w="9525">
            <a:noFill/>
            <a:miter lim="800000"/>
            <a:headEnd/>
            <a:tailEnd/>
          </a:ln>
        </p:spPr>
        <p:txBody>
          <a:bodyPr>
            <a:spAutoFit/>
          </a:bodyPr>
          <a:lstStyle/>
          <a:p>
            <a:r>
              <a:rPr lang="en-US" sz="3600" b="1"/>
              <a:t>Entry Restricted Period by Scenario</a:t>
            </a:r>
          </a:p>
        </p:txBody>
      </p:sp>
      <p:graphicFrame>
        <p:nvGraphicFramePr>
          <p:cNvPr id="207875" name="Group 3"/>
          <p:cNvGraphicFramePr>
            <a:graphicFrameLocks noGrp="1"/>
          </p:cNvGraphicFramePr>
          <p:nvPr/>
        </p:nvGraphicFramePr>
        <p:xfrm>
          <a:off x="381000" y="685800"/>
          <a:ext cx="8229600" cy="6153150"/>
        </p:xfrm>
        <a:graphic>
          <a:graphicData uri="http://schemas.openxmlformats.org/drawingml/2006/table">
            <a:tbl>
              <a:tblPr/>
              <a:tblGrid>
                <a:gridCol w="2257425"/>
                <a:gridCol w="1627188"/>
                <a:gridCol w="2047875"/>
                <a:gridCol w="666750"/>
                <a:gridCol w="1630362"/>
              </a:tblGrid>
              <a:tr h="990600">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Arial" charset="0"/>
                        </a:rPr>
                        <a:t>If </a:t>
                      </a:r>
                    </a:p>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application </a:t>
                      </a:r>
                    </a:p>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is…</a:t>
                      </a:r>
                    </a:p>
                    <a:p>
                      <a:pPr marL="0" marR="0" lvl="0" indent="0" algn="l" defTabSz="914400" rtl="0" eaLnBrk="0" fontAlgn="base" latinLnBrk="0" hangingPunct="0">
                        <a:lnSpc>
                          <a:spcPct val="95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95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solidFill>
                      <a:schemeClr val="bg2">
                        <a:alpha val="50000"/>
                      </a:schemeClr>
                    </a:solidFill>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Arial" charset="0"/>
                        </a:rPr>
                        <a:t>and </a:t>
                      </a:r>
                    </a:p>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tarp</a:t>
                      </a:r>
                    </a:p>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is…</a:t>
                      </a:r>
                    </a:p>
                  </a:txBody>
                  <a:tcPr marL="0" marR="0" marT="0" marB="0" horzOverflow="overflow">
                    <a:lnL>
                      <a:noFill/>
                    </a:lnL>
                    <a:lnR>
                      <a:noFill/>
                    </a:lnR>
                    <a:lnT cap="flat">
                      <a:noFill/>
                    </a:lnT>
                    <a:lnB>
                      <a:noFill/>
                    </a:lnB>
                    <a:lnTlToBr>
                      <a:noFill/>
                    </a:lnTlToBr>
                    <a:lnBlToTr>
                      <a:noFill/>
                    </a:lnBlToTr>
                    <a:solidFill>
                      <a:schemeClr val="bg2">
                        <a:alpha val="50000"/>
                      </a:schemeClr>
                    </a:solidFill>
                  </a:tcPr>
                </a:tc>
                <a:tc gridSpan="2">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______ days </a:t>
                      </a:r>
                    </a:p>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after application</a:t>
                      </a:r>
                    </a:p>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 is completed</a:t>
                      </a:r>
                    </a:p>
                  </a:txBody>
                  <a:tcPr marL="0" marR="0" marT="0" marB="0" horzOverflow="overflow">
                    <a:lnL>
                      <a:noFill/>
                    </a:lnL>
                    <a:lnR>
                      <a:noFill/>
                    </a:lnR>
                    <a:lnT cap="flat">
                      <a:noFill/>
                    </a:lnT>
                    <a:lnB>
                      <a:noFill/>
                    </a:lnB>
                    <a:lnTlToBr>
                      <a:noFill/>
                    </a:lnTlToBr>
                    <a:lnBlToTr>
                      <a:noFill/>
                    </a:lnBlToTr>
                    <a:solidFill>
                      <a:schemeClr val="bg2">
                        <a:alpha val="50000"/>
                      </a:schemeClr>
                    </a:solidFill>
                  </a:tcPr>
                </a:tc>
                <a:tc hMerge="1">
                  <a:txBody>
                    <a:bodyPr/>
                    <a:lstStyle/>
                    <a:p>
                      <a:endParaRPr lang="en-US"/>
                    </a:p>
                  </a:txBody>
                  <a:tcPr/>
                </a:tc>
                <a:tc>
                  <a:txBody>
                    <a:bodyPr/>
                    <a:lstStyle/>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workers </a:t>
                      </a:r>
                    </a:p>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may </a:t>
                      </a:r>
                    </a:p>
                    <a:p>
                      <a:pPr marL="0" marR="0" lvl="0" indent="0" algn="l" defTabSz="914400" rtl="0" eaLnBrk="0" fontAlgn="base" latinLnBrk="0" hangingPunct="0">
                        <a:lnSpc>
                          <a:spcPct val="95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enter…</a:t>
                      </a:r>
                    </a:p>
                  </a:txBody>
                  <a:tcPr marL="0" marR="0" marT="0" marB="0" horzOverflow="overflow">
                    <a:lnL>
                      <a:noFill/>
                    </a:lnL>
                    <a:lnR cap="flat">
                      <a:noFill/>
                    </a:lnR>
                    <a:lnT cap="flat">
                      <a:noFill/>
                    </a:lnT>
                    <a:lnB>
                      <a:noFill/>
                    </a:lnB>
                    <a:lnTlToBr>
                      <a:noFill/>
                    </a:lnTlToBr>
                    <a:lnBlToTr>
                      <a:noFill/>
                    </a:lnBlToTr>
                    <a:solidFill>
                      <a:schemeClr val="bg2">
                        <a:alpha val="50000"/>
                      </a:schemeClr>
                    </a:solidFill>
                  </a:tcPr>
                </a:tc>
              </a:tr>
              <a:tr h="1168400">
                <a:tc>
                  <a:txBody>
                    <a:bodyPr/>
                    <a:lstStyle/>
                    <a:p>
                      <a:pPr marL="533400" marR="0" lvl="0" indent="-53340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 Untarped</a:t>
                      </a:r>
                    </a:p>
                  </a:txBody>
                  <a:tcPr horzOverflow="overflow">
                    <a:lnL cap="flat">
                      <a:noFill/>
                    </a:lnL>
                    <a:lnR>
                      <a:noFill/>
                    </a:lnR>
                    <a:lnT>
                      <a:noFill/>
                    </a:lnT>
                    <a:lnB>
                      <a:noFill/>
                    </a:lnB>
                    <a:lnTlToBr>
                      <a:noFill/>
                    </a:lnTlToBr>
                    <a:lnBlToTr>
                      <a:noFill/>
                    </a:lnBlToTr>
                    <a:solidFill>
                      <a:srgbClr val="BBE0E3">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t>
                      </a:r>
                    </a:p>
                  </a:txBody>
                  <a:tcPr horzOverflow="overflow">
                    <a:lnL>
                      <a:noFill/>
                    </a:lnL>
                    <a:lnR>
                      <a:noFill/>
                    </a:lnR>
                    <a:lnT>
                      <a:noFill/>
                    </a:lnT>
                    <a:lnB>
                      <a:noFill/>
                    </a:lnB>
                    <a:lnTlToBr>
                      <a:noFill/>
                    </a:lnTlToBr>
                    <a:lnBlToTr>
                      <a:noFill/>
                    </a:lnBlToTr>
                    <a:solidFill>
                      <a:srgbClr val="BBE0E3">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t>
                      </a:r>
                    </a:p>
                  </a:txBody>
                  <a:tcPr horzOverflow="overflow">
                    <a:lnL>
                      <a:noFill/>
                    </a:lnL>
                    <a:lnR>
                      <a:noFill/>
                    </a:lnR>
                    <a:lnT>
                      <a:noFill/>
                    </a:lnT>
                    <a:lnB>
                      <a:noFill/>
                    </a:lnB>
                    <a:lnTlToBr>
                      <a:noFill/>
                    </a:lnTlToBr>
                    <a:lnBlToTr>
                      <a:noFill/>
                    </a:lnBlToTr>
                    <a:solidFill>
                      <a:srgbClr val="BBE0E3">
                        <a:alpha val="50000"/>
                      </a:srgb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5 days after application is complete</a:t>
                      </a:r>
                    </a:p>
                  </a:txBody>
                  <a:tcPr horzOverflow="overflow">
                    <a:lnL>
                      <a:noFill/>
                    </a:lnL>
                    <a:lnR cap="flat">
                      <a:noFill/>
                    </a:lnR>
                    <a:lnT>
                      <a:noFill/>
                    </a:lnT>
                    <a:lnB>
                      <a:noFill/>
                    </a:lnB>
                    <a:lnTlToBr>
                      <a:noFill/>
                    </a:lnTlToBr>
                    <a:lnBlToTr>
                      <a:noFill/>
                    </a:lnBlToTr>
                    <a:solidFill>
                      <a:srgbClr val="BBE0E3">
                        <a:alpha val="50000"/>
                      </a:srgbClr>
                    </a:solidFill>
                  </a:tcPr>
                </a:tc>
                <a:tc hMerge="1">
                  <a:txBody>
                    <a:bodyPr/>
                    <a:lstStyle/>
                    <a:p>
                      <a:endParaRPr lang="en-US"/>
                    </a:p>
                  </a:txBody>
                  <a:tcPr/>
                </a:tc>
              </a:tr>
              <a:tr h="846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2. Tarped</a:t>
                      </a:r>
                    </a:p>
                  </a:txBody>
                  <a:tcPr horzOverflow="overflow">
                    <a:lnL cap="flat">
                      <a:noFill/>
                    </a:lnL>
                    <a:lnR>
                      <a:noFill/>
                    </a:lnR>
                    <a:lnT>
                      <a:noFill/>
                    </a:lnT>
                    <a:lnB>
                      <a:noFill/>
                    </a:lnB>
                    <a:lnTlToBr>
                      <a:noFill/>
                    </a:lnTlToBr>
                    <a:lnBlToTr>
                      <a:noFill/>
                    </a:lnBlToTr>
                    <a:solidFill>
                      <a:srgbClr val="99FF66">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Perforated &amp; Removed </a:t>
                      </a:r>
                    </a:p>
                  </a:txBody>
                  <a:tcPr horzOverflow="overflow">
                    <a:lnL>
                      <a:noFill/>
                    </a:lnL>
                    <a:lnR>
                      <a:noFill/>
                    </a:lnR>
                    <a:lnT>
                      <a:noFill/>
                    </a:lnT>
                    <a:lnB>
                      <a:noFill/>
                    </a:lnB>
                    <a:lnTlToBr>
                      <a:noFill/>
                    </a:lnTlToBr>
                    <a:lnBlToTr>
                      <a:noFill/>
                    </a:lnBlToTr>
                    <a:solidFill>
                      <a:srgbClr val="99FF66">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within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14 days</a:t>
                      </a:r>
                    </a:p>
                  </a:txBody>
                  <a:tcPr horzOverflow="overflow">
                    <a:lnL>
                      <a:noFill/>
                    </a:lnL>
                    <a:lnR>
                      <a:noFill/>
                    </a:lnR>
                    <a:lnT>
                      <a:noFill/>
                    </a:lnT>
                    <a:lnB>
                      <a:noFill/>
                    </a:lnB>
                    <a:lnTlToBr>
                      <a:noFill/>
                    </a:lnTlToBr>
                    <a:lnBlToTr>
                      <a:noFill/>
                    </a:lnBlToTr>
                    <a:solidFill>
                      <a:srgbClr val="99FF66">
                        <a:alpha val="50000"/>
                      </a:srgb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after tarp is removed</a:t>
                      </a:r>
                    </a:p>
                  </a:txBody>
                  <a:tcPr horzOverflow="overflow">
                    <a:lnL>
                      <a:noFill/>
                    </a:lnL>
                    <a:lnR cap="flat">
                      <a:noFill/>
                    </a:lnR>
                    <a:lnT>
                      <a:noFill/>
                    </a:lnT>
                    <a:lnB>
                      <a:noFill/>
                    </a:lnB>
                    <a:lnTlToBr>
                      <a:noFill/>
                    </a:lnTlToBr>
                    <a:lnBlToTr>
                      <a:noFill/>
                    </a:lnBlToTr>
                    <a:solidFill>
                      <a:srgbClr val="99FF66">
                        <a:alpha val="50000"/>
                      </a:srgbClr>
                    </a:solidFill>
                  </a:tcPr>
                </a:tc>
                <a:tc hMerge="1">
                  <a:txBody>
                    <a:bodyPr/>
                    <a:lstStyle/>
                    <a:p>
                      <a:endParaRPr lang="en-US"/>
                    </a:p>
                  </a:txBody>
                  <a:tcPr/>
                </a:tc>
              </a:tr>
              <a:tr h="1017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3. Tarped</a:t>
                      </a:r>
                    </a:p>
                  </a:txBody>
                  <a:tcPr horzOverflow="overflow">
                    <a:lnL cap="flat">
                      <a:noFill/>
                    </a:lnL>
                    <a:lnR>
                      <a:noFill/>
                    </a:lnR>
                    <a:lnT>
                      <a:noFill/>
                    </a:lnT>
                    <a:lnB>
                      <a:noFill/>
                    </a:lnB>
                    <a:lnTlToBr>
                      <a:noFill/>
                    </a:lnTlToBr>
                    <a:lnBlToTr>
                      <a:noFill/>
                    </a:lnBlToTr>
                    <a:solidFill>
                      <a:srgbClr val="FFFF66">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Perforated BUT </a:t>
                      </a:r>
                      <a:r>
                        <a:rPr kumimoji="0" lang="en-US" sz="2000" b="1" i="0" u="sng" strike="noStrike" cap="none" normalizeH="0" baseline="0" smtClean="0">
                          <a:ln>
                            <a:noFill/>
                          </a:ln>
                          <a:solidFill>
                            <a:schemeClr val="tx1"/>
                          </a:solidFill>
                          <a:effectLst/>
                          <a:latin typeface="Arial" charset="0"/>
                        </a:rPr>
                        <a:t>Not</a:t>
                      </a:r>
                      <a:r>
                        <a:rPr kumimoji="0" lang="en-US" sz="2000" b="1" i="0" u="none" strike="noStrike" cap="none" normalizeH="0" baseline="0" smtClean="0">
                          <a:ln>
                            <a:noFill/>
                          </a:ln>
                          <a:solidFill>
                            <a:schemeClr val="tx1"/>
                          </a:solidFill>
                          <a:effectLst/>
                          <a:latin typeface="Arial" charset="0"/>
                        </a:rPr>
                        <a:t> Removed </a:t>
                      </a:r>
                    </a:p>
                  </a:txBody>
                  <a:tcPr horzOverflow="overflow">
                    <a:lnL>
                      <a:noFill/>
                    </a:lnL>
                    <a:lnR>
                      <a:noFill/>
                    </a:lnR>
                    <a:lnT>
                      <a:noFill/>
                    </a:lnT>
                    <a:lnB>
                      <a:noFill/>
                    </a:lnB>
                    <a:lnTlToBr>
                      <a:noFill/>
                    </a:lnTlToBr>
                    <a:lnBlToTr>
                      <a:noFill/>
                    </a:lnBlToTr>
                    <a:solidFill>
                      <a:srgbClr val="FFFF66">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within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1</a:t>
                      </a:r>
                      <a:r>
                        <a:rPr kumimoji="0" lang="en-US" sz="2000" b="1" i="0" u="none" strike="noStrike" cap="none" normalizeH="0" baseline="0" smtClean="0">
                          <a:ln>
                            <a:noFill/>
                          </a:ln>
                          <a:solidFill>
                            <a:schemeClr val="tx1"/>
                          </a:solidFill>
                          <a:effectLst/>
                          <a:latin typeface="Arial" charset="0"/>
                        </a:rPr>
                        <a:t>4 days </a:t>
                      </a:r>
                    </a:p>
                  </a:txBody>
                  <a:tcPr horzOverflow="overflow">
                    <a:lnL>
                      <a:noFill/>
                    </a:lnL>
                    <a:lnR>
                      <a:noFill/>
                    </a:lnR>
                    <a:lnT>
                      <a:noFill/>
                    </a:lnT>
                    <a:lnB>
                      <a:noFill/>
                    </a:lnB>
                    <a:lnTlToBr>
                      <a:noFill/>
                    </a:lnTlToBr>
                    <a:lnBlToTr>
                      <a:noFill/>
                    </a:lnBlToTr>
                    <a:solidFill>
                      <a:srgbClr val="FFFF66">
                        <a:alpha val="50000"/>
                      </a:srgb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48 hours after perforating tarps</a:t>
                      </a:r>
                    </a:p>
                  </a:txBody>
                  <a:tcPr horzOverflow="overflow">
                    <a:lnL>
                      <a:noFill/>
                    </a:lnL>
                    <a:lnR cap="flat">
                      <a:noFill/>
                    </a:lnR>
                    <a:lnT>
                      <a:noFill/>
                    </a:lnT>
                    <a:lnB>
                      <a:noFill/>
                    </a:lnB>
                    <a:lnTlToBr>
                      <a:noFill/>
                    </a:lnTlToBr>
                    <a:lnBlToTr>
                      <a:noFill/>
                    </a:lnBlToTr>
                    <a:solidFill>
                      <a:srgbClr val="FFFF66">
                        <a:alpha val="50000"/>
                      </a:srgbClr>
                    </a:solidFill>
                  </a:tcPr>
                </a:tc>
                <a:tc hMerge="1">
                  <a:txBody>
                    <a:bodyPr/>
                    <a:lstStyle/>
                    <a:p>
                      <a:endParaRPr lang="en-US"/>
                    </a:p>
                  </a:txBody>
                  <a:tcPr/>
                </a:tc>
              </a:tr>
              <a:tr h="1384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4. Tarped</a:t>
                      </a:r>
                    </a:p>
                  </a:txBody>
                  <a:tcPr horzOverflow="overflow">
                    <a:lnL cap="flat">
                      <a:noFill/>
                    </a:lnL>
                    <a:lnR>
                      <a:noFill/>
                    </a:lnR>
                    <a:lnT>
                      <a:noFill/>
                    </a:lnT>
                    <a:lnB cap="flat">
                      <a:noFill/>
                    </a:lnB>
                    <a:lnTlToBr>
                      <a:noFill/>
                    </a:lnTlToBr>
                    <a:lnBlToTr>
                      <a:noFill/>
                    </a:lnBlToTr>
                    <a:solidFill>
                      <a:srgbClr val="CC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Perforated and/or Removed</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solidFill>
                      <a:srgbClr val="CC99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more than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14 days</a:t>
                      </a:r>
                    </a:p>
                  </a:txBody>
                  <a:tcPr horzOverflow="overflow">
                    <a:lnL>
                      <a:noFill/>
                    </a:lnL>
                    <a:lnR>
                      <a:noFill/>
                    </a:lnR>
                    <a:lnT>
                      <a:noFill/>
                    </a:lnT>
                    <a:lnB cap="flat">
                      <a:noFill/>
                    </a:lnB>
                    <a:lnTlToBr>
                      <a:noFill/>
                    </a:lnTlToBr>
                    <a:lnBlToTr>
                      <a:noFill/>
                    </a:lnBlToTr>
                    <a:solidFill>
                      <a:srgbClr val="CC99FF">
                        <a:alpha val="50000"/>
                      </a:srgb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5 days after application is complete</a:t>
                      </a:r>
                    </a:p>
                  </a:txBody>
                  <a:tcPr horzOverflow="overflow">
                    <a:lnL>
                      <a:noFill/>
                    </a:lnL>
                    <a:lnR cap="flat">
                      <a:noFill/>
                    </a:lnR>
                    <a:lnT>
                      <a:noFill/>
                    </a:lnT>
                    <a:lnB cap="flat">
                      <a:noFill/>
                    </a:lnB>
                    <a:lnTlToBr>
                      <a:noFill/>
                    </a:lnTlToBr>
                    <a:lnBlToTr>
                      <a:noFill/>
                    </a:lnBlToTr>
                    <a:solidFill>
                      <a:srgbClr val="CC99FF">
                        <a:alpha val="50000"/>
                      </a:srgbClr>
                    </a:solidFill>
                  </a:tcPr>
                </a:tc>
                <a:tc hMerge="1">
                  <a:txBody>
                    <a:bodyPr/>
                    <a:lstStyle/>
                    <a:p>
                      <a:endParaRPr lang="en-US"/>
                    </a:p>
                  </a:txBody>
                  <a:tcPr/>
                </a:tc>
              </a:tr>
            </a:tbl>
          </a:graphicData>
        </a:graphic>
      </p:graphicFrame>
      <p:sp>
        <p:nvSpPr>
          <p:cNvPr id="161816" name="Text Box 42"/>
          <p:cNvSpPr txBox="1">
            <a:spLocks noChangeArrowheads="1"/>
          </p:cNvSpPr>
          <p:nvPr/>
        </p:nvSpPr>
        <p:spPr bwMode="auto">
          <a:xfrm>
            <a:off x="7620000" y="5486400"/>
            <a:ext cx="184150" cy="304800"/>
          </a:xfrm>
          <a:prstGeom prst="rect">
            <a:avLst/>
          </a:prstGeom>
          <a:noFill/>
          <a:ln w="9525">
            <a:noFill/>
            <a:miter lim="800000"/>
            <a:headEnd/>
            <a:tailEnd/>
          </a:ln>
        </p:spPr>
        <p:txBody>
          <a:bodyPr wrap="none">
            <a:spAutoFit/>
          </a:bodyPr>
          <a:lstStyle/>
          <a:p>
            <a:endParaRPr lang="en-US" sz="140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5F97439-9A84-4827-AEB7-52FEA0C7F638}" type="slidenum">
              <a:rPr lang="en-US" sz="1400"/>
              <a:pPr algn="r"/>
              <a:t>32</a:t>
            </a:fld>
            <a:endParaRPr lang="en-US" sz="1400"/>
          </a:p>
        </p:txBody>
      </p:sp>
      <p:sp>
        <p:nvSpPr>
          <p:cNvPr id="163842" name="Rectangle 2"/>
          <p:cNvSpPr>
            <a:spLocks noChangeArrowheads="1"/>
          </p:cNvSpPr>
          <p:nvPr/>
        </p:nvSpPr>
        <p:spPr bwMode="auto">
          <a:xfrm>
            <a:off x="457200" y="274638"/>
            <a:ext cx="8077200" cy="1143000"/>
          </a:xfrm>
          <a:prstGeom prst="rect">
            <a:avLst/>
          </a:prstGeom>
          <a:noFill/>
          <a:ln w="9525">
            <a:noFill/>
            <a:miter lim="800000"/>
            <a:headEnd/>
            <a:tailEnd/>
          </a:ln>
        </p:spPr>
        <p:txBody>
          <a:bodyPr anchor="ctr"/>
          <a:lstStyle/>
          <a:p>
            <a:pPr algn="ctr" eaLnBrk="0" hangingPunct="0"/>
            <a:r>
              <a:rPr lang="en-US" sz="3800">
                <a:solidFill>
                  <a:schemeClr val="tx2"/>
                </a:solidFill>
              </a:rPr>
              <a:t>Scenario 1 - Entry Restricted Period for Untarped Applications</a:t>
            </a:r>
          </a:p>
        </p:txBody>
      </p:sp>
      <p:pic>
        <p:nvPicPr>
          <p:cNvPr id="163843" name="Picture 4"/>
          <p:cNvPicPr>
            <a:picLocks noChangeAspect="1" noChangeArrowheads="1"/>
          </p:cNvPicPr>
          <p:nvPr/>
        </p:nvPicPr>
        <p:blipFill>
          <a:blip r:embed="rId3"/>
          <a:srcRect/>
          <a:stretch>
            <a:fillRect/>
          </a:stretch>
        </p:blipFill>
        <p:spPr bwMode="auto">
          <a:xfrm>
            <a:off x="152400" y="2205038"/>
            <a:ext cx="3124200" cy="2636837"/>
          </a:xfrm>
          <a:prstGeom prst="rect">
            <a:avLst/>
          </a:prstGeom>
          <a:noFill/>
          <a:ln w="9525">
            <a:noFill/>
            <a:miter lim="800000"/>
            <a:headEnd/>
            <a:tailEnd/>
          </a:ln>
        </p:spPr>
      </p:pic>
      <p:pic>
        <p:nvPicPr>
          <p:cNvPr id="163844" name="Picture 3"/>
          <p:cNvPicPr>
            <a:picLocks noChangeAspect="1" noChangeArrowheads="1"/>
          </p:cNvPicPr>
          <p:nvPr/>
        </p:nvPicPr>
        <p:blipFill>
          <a:blip r:embed="rId4"/>
          <a:srcRect/>
          <a:stretch>
            <a:fillRect/>
          </a:stretch>
        </p:blipFill>
        <p:spPr bwMode="auto">
          <a:xfrm>
            <a:off x="6019800" y="2057400"/>
            <a:ext cx="2819400" cy="2819400"/>
          </a:xfrm>
          <a:prstGeom prst="rect">
            <a:avLst/>
          </a:prstGeom>
          <a:noFill/>
          <a:ln w="9525">
            <a:noFill/>
            <a:miter lim="800000"/>
            <a:headEnd/>
            <a:tailEnd/>
          </a:ln>
        </p:spPr>
      </p:pic>
      <p:pic>
        <p:nvPicPr>
          <p:cNvPr id="163845" name="Picture 6"/>
          <p:cNvPicPr>
            <a:picLocks noChangeAspect="1" noChangeArrowheads="1"/>
          </p:cNvPicPr>
          <p:nvPr/>
        </p:nvPicPr>
        <p:blipFill>
          <a:blip r:embed="rId5"/>
          <a:srcRect/>
          <a:stretch>
            <a:fillRect/>
          </a:stretch>
        </p:blipFill>
        <p:spPr bwMode="auto">
          <a:xfrm>
            <a:off x="3124200" y="3886200"/>
            <a:ext cx="3200400" cy="2667000"/>
          </a:xfrm>
          <a:prstGeom prst="rect">
            <a:avLst/>
          </a:prstGeom>
          <a:noFill/>
          <a:ln w="9525">
            <a:noFill/>
            <a:miter lim="800000"/>
            <a:headEnd/>
            <a:tailEnd/>
          </a:ln>
        </p:spPr>
      </p:pic>
      <p:sp>
        <p:nvSpPr>
          <p:cNvPr id="163846" name="Text Box 7"/>
          <p:cNvSpPr txBox="1">
            <a:spLocks noChangeArrowheads="1"/>
          </p:cNvSpPr>
          <p:nvPr/>
        </p:nvSpPr>
        <p:spPr bwMode="auto">
          <a:xfrm>
            <a:off x="533400" y="4891088"/>
            <a:ext cx="2209800" cy="366712"/>
          </a:xfrm>
          <a:prstGeom prst="rect">
            <a:avLst/>
          </a:prstGeom>
          <a:noFill/>
          <a:ln w="9525">
            <a:noFill/>
            <a:miter lim="800000"/>
            <a:headEnd/>
            <a:tailEnd/>
          </a:ln>
        </p:spPr>
        <p:txBody>
          <a:bodyPr>
            <a:spAutoFit/>
          </a:bodyPr>
          <a:lstStyle/>
          <a:p>
            <a:pPr algn="ctr">
              <a:spcBef>
                <a:spcPct val="50000"/>
              </a:spcBef>
            </a:pPr>
            <a:r>
              <a:rPr lang="en-US">
                <a:solidFill>
                  <a:srgbClr val="663300"/>
                </a:solidFill>
              </a:rPr>
              <a:t>Shank Untarped</a:t>
            </a:r>
          </a:p>
        </p:txBody>
      </p:sp>
      <p:sp>
        <p:nvSpPr>
          <p:cNvPr id="163847" name="Text Box 8"/>
          <p:cNvSpPr txBox="1">
            <a:spLocks noChangeArrowheads="1"/>
          </p:cNvSpPr>
          <p:nvPr/>
        </p:nvSpPr>
        <p:spPr bwMode="auto">
          <a:xfrm>
            <a:off x="3505200" y="3443288"/>
            <a:ext cx="2209800" cy="366712"/>
          </a:xfrm>
          <a:prstGeom prst="rect">
            <a:avLst/>
          </a:prstGeom>
          <a:noFill/>
          <a:ln w="9525">
            <a:noFill/>
            <a:miter lim="800000"/>
            <a:headEnd/>
            <a:tailEnd/>
          </a:ln>
        </p:spPr>
        <p:txBody>
          <a:bodyPr>
            <a:spAutoFit/>
          </a:bodyPr>
          <a:lstStyle/>
          <a:p>
            <a:pPr algn="ctr">
              <a:spcBef>
                <a:spcPct val="50000"/>
              </a:spcBef>
            </a:pPr>
            <a:r>
              <a:rPr lang="en-US">
                <a:solidFill>
                  <a:srgbClr val="008080"/>
                </a:solidFill>
              </a:rPr>
              <a:t>Drip Untarped</a:t>
            </a:r>
          </a:p>
        </p:txBody>
      </p:sp>
      <p:sp>
        <p:nvSpPr>
          <p:cNvPr id="163848" name="Text Box 9"/>
          <p:cNvSpPr txBox="1">
            <a:spLocks noChangeArrowheads="1"/>
          </p:cNvSpPr>
          <p:nvPr/>
        </p:nvSpPr>
        <p:spPr bwMode="auto">
          <a:xfrm>
            <a:off x="6553200" y="4953000"/>
            <a:ext cx="2209800" cy="366713"/>
          </a:xfrm>
          <a:prstGeom prst="rect">
            <a:avLst/>
          </a:prstGeom>
          <a:noFill/>
          <a:ln w="9525">
            <a:noFill/>
            <a:miter lim="800000"/>
            <a:headEnd/>
            <a:tailEnd/>
          </a:ln>
        </p:spPr>
        <p:txBody>
          <a:bodyPr>
            <a:spAutoFit/>
          </a:bodyPr>
          <a:lstStyle/>
          <a:p>
            <a:pPr algn="ctr">
              <a:spcBef>
                <a:spcPct val="50000"/>
              </a:spcBef>
            </a:pPr>
            <a:r>
              <a:rPr lang="en-US">
                <a:solidFill>
                  <a:srgbClr val="336600"/>
                </a:solidFill>
              </a:rPr>
              <a:t>Center Pivot</a:t>
            </a:r>
          </a:p>
        </p:txBody>
      </p:sp>
      <p:sp>
        <p:nvSpPr>
          <p:cNvPr id="163849" name="Text Box 10"/>
          <p:cNvSpPr txBox="1">
            <a:spLocks noChangeArrowheads="1"/>
          </p:cNvSpPr>
          <p:nvPr/>
        </p:nvSpPr>
        <p:spPr bwMode="auto">
          <a:xfrm>
            <a:off x="2286000" y="1600200"/>
            <a:ext cx="4800600" cy="396875"/>
          </a:xfrm>
          <a:prstGeom prst="rect">
            <a:avLst/>
          </a:prstGeom>
          <a:noFill/>
          <a:ln w="9525">
            <a:noFill/>
            <a:miter lim="800000"/>
            <a:headEnd/>
            <a:tailEnd/>
          </a:ln>
        </p:spPr>
        <p:txBody>
          <a:bodyPr>
            <a:spAutoFit/>
          </a:bodyPr>
          <a:lstStyle/>
          <a:p>
            <a:pPr>
              <a:spcBef>
                <a:spcPct val="50000"/>
              </a:spcBef>
            </a:pPr>
            <a:r>
              <a:rPr lang="en-US" sz="2000" b="1"/>
              <a:t>5 days after application is complete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6"/>
          <p:cNvSpPr>
            <a:spLocks noGrp="1" noChangeArrowheads="1"/>
          </p:cNvSpPr>
          <p:nvPr>
            <p:ph type="sldNum" sz="quarter" idx="12"/>
          </p:nvPr>
        </p:nvSpPr>
        <p:spPr>
          <a:noFill/>
        </p:spPr>
        <p:txBody>
          <a:bodyPr/>
          <a:lstStyle/>
          <a:p>
            <a:fld id="{745EFEB7-7CC3-4634-A02A-3204C31E775C}" type="slidenum">
              <a:rPr lang="en-US" smtClean="0"/>
              <a:pPr/>
              <a:t>33</a:t>
            </a:fld>
            <a:endParaRPr lang="en-US" smtClean="0"/>
          </a:p>
        </p:txBody>
      </p:sp>
      <p:sp>
        <p:nvSpPr>
          <p:cNvPr id="165890" name="Rectangle 2"/>
          <p:cNvSpPr>
            <a:spLocks noGrp="1" noChangeArrowheads="1"/>
          </p:cNvSpPr>
          <p:nvPr>
            <p:ph type="title"/>
          </p:nvPr>
        </p:nvSpPr>
        <p:spPr/>
        <p:txBody>
          <a:bodyPr/>
          <a:lstStyle/>
          <a:p>
            <a:r>
              <a:rPr lang="en-US" sz="3800" smtClean="0"/>
              <a:t>Scenario 2 - Entry Restricted Period for Tarped Applications</a:t>
            </a:r>
          </a:p>
        </p:txBody>
      </p:sp>
      <p:pic>
        <p:nvPicPr>
          <p:cNvPr id="165891" name="Picture 4" descr="fig25"/>
          <p:cNvPicPr>
            <a:picLocks noChangeAspect="1" noChangeArrowheads="1"/>
          </p:cNvPicPr>
          <p:nvPr>
            <p:ph type="body" idx="1"/>
          </p:nvPr>
        </p:nvPicPr>
        <p:blipFill>
          <a:blip r:embed="rId3"/>
          <a:srcRect/>
          <a:stretch>
            <a:fillRect/>
          </a:stretch>
        </p:blipFill>
        <p:spPr>
          <a:xfrm>
            <a:off x="2362200" y="1600200"/>
            <a:ext cx="4191000" cy="2794000"/>
          </a:xfrm>
        </p:spPr>
      </p:pic>
      <p:sp>
        <p:nvSpPr>
          <p:cNvPr id="165892" name="Text Box 4"/>
          <p:cNvSpPr txBox="1">
            <a:spLocks noChangeArrowheads="1"/>
          </p:cNvSpPr>
          <p:nvPr/>
        </p:nvSpPr>
        <p:spPr bwMode="auto">
          <a:xfrm>
            <a:off x="609600" y="4495800"/>
            <a:ext cx="8077200" cy="1066800"/>
          </a:xfrm>
          <a:prstGeom prst="rect">
            <a:avLst/>
          </a:prstGeom>
          <a:noFill/>
          <a:ln w="9525">
            <a:noFill/>
            <a:miter lim="800000"/>
            <a:headEnd/>
            <a:tailEnd/>
          </a:ln>
        </p:spPr>
        <p:txBody>
          <a:bodyPr>
            <a:spAutoFit/>
          </a:bodyPr>
          <a:lstStyle/>
          <a:p>
            <a:r>
              <a:rPr lang="en-US" sz="3200"/>
              <a:t>If tarps are perforated &amp; removed less than 14 days… </a:t>
            </a:r>
          </a:p>
        </p:txBody>
      </p:sp>
      <p:sp>
        <p:nvSpPr>
          <p:cNvPr id="165893" name="Text Box 5"/>
          <p:cNvSpPr txBox="1">
            <a:spLocks noChangeArrowheads="1"/>
          </p:cNvSpPr>
          <p:nvPr/>
        </p:nvSpPr>
        <p:spPr bwMode="auto">
          <a:xfrm>
            <a:off x="1447800" y="5562600"/>
            <a:ext cx="7696200" cy="579438"/>
          </a:xfrm>
          <a:prstGeom prst="rect">
            <a:avLst/>
          </a:prstGeom>
          <a:noFill/>
          <a:ln w="9525">
            <a:noFill/>
            <a:miter lim="800000"/>
            <a:headEnd/>
            <a:tailEnd/>
          </a:ln>
        </p:spPr>
        <p:txBody>
          <a:bodyPr>
            <a:spAutoFit/>
          </a:bodyPr>
          <a:lstStyle/>
          <a:p>
            <a:r>
              <a:rPr lang="en-US" sz="3200"/>
              <a:t>	Enter after tarp is removed</a:t>
            </a:r>
          </a:p>
        </p:txBody>
      </p:sp>
      <p:sp>
        <p:nvSpPr>
          <p:cNvPr id="165894" name="Text Box 6"/>
          <p:cNvSpPr txBox="1">
            <a:spLocks noChangeArrowheads="1"/>
          </p:cNvSpPr>
          <p:nvPr/>
        </p:nvSpPr>
        <p:spPr bwMode="auto">
          <a:xfrm>
            <a:off x="4343400" y="6324600"/>
            <a:ext cx="3810000" cy="304800"/>
          </a:xfrm>
          <a:prstGeom prst="rect">
            <a:avLst/>
          </a:prstGeom>
          <a:noFill/>
          <a:ln w="9525">
            <a:noFill/>
            <a:miter lim="800000"/>
            <a:headEnd/>
            <a:tailEnd/>
          </a:ln>
        </p:spPr>
        <p:txBody>
          <a:bodyPr>
            <a:spAutoFit/>
          </a:bodyPr>
          <a:lstStyle/>
          <a:p>
            <a:r>
              <a:rPr lang="en-US" sz="1400">
                <a:solidFill>
                  <a:schemeClr val="bg2"/>
                </a:solidFill>
              </a:rPr>
              <a:t>Module 5: Protections for Handlers &amp; Workers</a:t>
            </a:r>
          </a:p>
        </p:txBody>
      </p:sp>
      <p:sp>
        <p:nvSpPr>
          <p:cNvPr id="165895" name="AutoShape 7"/>
          <p:cNvSpPr>
            <a:spLocks noChangeArrowheads="1"/>
          </p:cNvSpPr>
          <p:nvPr/>
        </p:nvSpPr>
        <p:spPr bwMode="auto">
          <a:xfrm>
            <a:off x="1371600" y="56388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6"/>
          <p:cNvSpPr>
            <a:spLocks noGrp="1" noChangeArrowheads="1"/>
          </p:cNvSpPr>
          <p:nvPr>
            <p:ph type="sldNum" sz="quarter" idx="12"/>
          </p:nvPr>
        </p:nvSpPr>
        <p:spPr>
          <a:noFill/>
        </p:spPr>
        <p:txBody>
          <a:bodyPr/>
          <a:lstStyle/>
          <a:p>
            <a:fld id="{386AE51B-DE24-4CA2-BD42-44FC00E6E1B4}" type="slidenum">
              <a:rPr lang="en-US" smtClean="0"/>
              <a:pPr/>
              <a:t>34</a:t>
            </a:fld>
            <a:endParaRPr lang="en-US" smtClean="0"/>
          </a:p>
        </p:txBody>
      </p:sp>
      <p:sp>
        <p:nvSpPr>
          <p:cNvPr id="167938" name="Rectangle 2"/>
          <p:cNvSpPr>
            <a:spLocks noGrp="1" noChangeArrowheads="1"/>
          </p:cNvSpPr>
          <p:nvPr>
            <p:ph type="title"/>
          </p:nvPr>
        </p:nvSpPr>
        <p:spPr>
          <a:xfrm>
            <a:off x="457200" y="228600"/>
            <a:ext cx="8229600" cy="1189038"/>
          </a:xfrm>
        </p:spPr>
        <p:txBody>
          <a:bodyPr/>
          <a:lstStyle/>
          <a:p>
            <a:r>
              <a:rPr lang="en-US" sz="3200" smtClean="0"/>
              <a:t>Scenario 3 - </a:t>
            </a:r>
            <a:r>
              <a:rPr lang="en-US" sz="3200" smtClean="0">
                <a:solidFill>
                  <a:srgbClr val="FF0000"/>
                </a:solidFill>
              </a:rPr>
              <a:t>(Not ideal, may lose efficacy)</a:t>
            </a:r>
            <a:r>
              <a:rPr lang="en-US" sz="3200" smtClean="0"/>
              <a:t> </a:t>
            </a:r>
            <a:r>
              <a:rPr lang="en-US" sz="2800" smtClean="0"/>
              <a:t>Entry Restricted Period for Tarped Applications</a:t>
            </a:r>
            <a:r>
              <a:rPr lang="en-US" sz="3200" smtClean="0"/>
              <a:t> </a:t>
            </a:r>
            <a:br>
              <a:rPr lang="en-US" sz="3200" smtClean="0"/>
            </a:br>
            <a:endParaRPr lang="en-US" sz="3200" smtClean="0"/>
          </a:p>
        </p:txBody>
      </p:sp>
      <p:pic>
        <p:nvPicPr>
          <p:cNvPr id="167939" name="Picture 5"/>
          <p:cNvPicPr>
            <a:picLocks noChangeAspect="1" noChangeArrowheads="1"/>
          </p:cNvPicPr>
          <p:nvPr/>
        </p:nvPicPr>
        <p:blipFill>
          <a:blip r:embed="rId3"/>
          <a:srcRect l="4196" t="5606" r="8392" b="16820"/>
          <a:stretch>
            <a:fillRect/>
          </a:stretch>
        </p:blipFill>
        <p:spPr bwMode="auto">
          <a:xfrm>
            <a:off x="1981200" y="1524000"/>
            <a:ext cx="5029200" cy="3057525"/>
          </a:xfrm>
          <a:prstGeom prst="rect">
            <a:avLst/>
          </a:prstGeom>
          <a:noFill/>
          <a:ln w="9525">
            <a:noFill/>
            <a:miter lim="800000"/>
            <a:headEnd/>
            <a:tailEnd/>
          </a:ln>
        </p:spPr>
      </p:pic>
      <p:sp>
        <p:nvSpPr>
          <p:cNvPr id="167940" name="Rectangle 4"/>
          <p:cNvSpPr>
            <a:spLocks noChangeArrowheads="1"/>
          </p:cNvSpPr>
          <p:nvPr/>
        </p:nvSpPr>
        <p:spPr bwMode="auto">
          <a:xfrm>
            <a:off x="304800" y="4572000"/>
            <a:ext cx="8534400" cy="2041525"/>
          </a:xfrm>
          <a:prstGeom prst="rect">
            <a:avLst/>
          </a:prstGeom>
          <a:noFill/>
          <a:ln w="9525">
            <a:noFill/>
            <a:miter lim="800000"/>
            <a:headEnd/>
            <a:tailEnd/>
          </a:ln>
        </p:spPr>
        <p:txBody>
          <a:bodyPr>
            <a:spAutoFit/>
          </a:bodyPr>
          <a:lstStyle/>
          <a:p>
            <a:r>
              <a:rPr lang="en-US" sz="3200"/>
              <a:t>When tarps remain on field at least 14 days, </a:t>
            </a:r>
            <a:r>
              <a:rPr lang="en-US" sz="3200" u="sng"/>
              <a:t>but</a:t>
            </a:r>
            <a:r>
              <a:rPr lang="en-US" sz="3200"/>
              <a:t> poke hole between days 5 and 14 … </a:t>
            </a:r>
          </a:p>
          <a:p>
            <a:r>
              <a:rPr lang="en-US" sz="3200"/>
              <a:t>		Enter 48 hours after perforating 			tarps</a:t>
            </a:r>
          </a:p>
        </p:txBody>
      </p:sp>
      <p:sp>
        <p:nvSpPr>
          <p:cNvPr id="167941" name="Text Box 5"/>
          <p:cNvSpPr txBox="1">
            <a:spLocks noChangeArrowheads="1"/>
          </p:cNvSpPr>
          <p:nvPr/>
        </p:nvSpPr>
        <p:spPr bwMode="auto">
          <a:xfrm>
            <a:off x="4343400" y="6553200"/>
            <a:ext cx="4016375" cy="304800"/>
          </a:xfrm>
          <a:prstGeom prst="rect">
            <a:avLst/>
          </a:prstGeom>
          <a:noFill/>
          <a:ln w="9525">
            <a:noFill/>
            <a:miter lim="800000"/>
            <a:headEnd/>
            <a:tailEnd/>
          </a:ln>
        </p:spPr>
        <p:txBody>
          <a:bodyPr>
            <a:spAutoFit/>
          </a:bodyPr>
          <a:lstStyle/>
          <a:p>
            <a:pPr>
              <a:spcBef>
                <a:spcPct val="50000"/>
              </a:spcBef>
            </a:pPr>
            <a:r>
              <a:rPr lang="en-US" sz="1400">
                <a:solidFill>
                  <a:schemeClr val="bg2"/>
                </a:solidFill>
              </a:rPr>
              <a:t>Module 5: Protections for Handlers &amp; Workers</a:t>
            </a:r>
          </a:p>
        </p:txBody>
      </p:sp>
      <p:sp>
        <p:nvSpPr>
          <p:cNvPr id="167942" name="AutoShape 6"/>
          <p:cNvSpPr>
            <a:spLocks noChangeArrowheads="1"/>
          </p:cNvSpPr>
          <p:nvPr/>
        </p:nvSpPr>
        <p:spPr bwMode="auto">
          <a:xfrm>
            <a:off x="1143000" y="56388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6"/>
          <p:cNvSpPr>
            <a:spLocks noGrp="1" noChangeArrowheads="1"/>
          </p:cNvSpPr>
          <p:nvPr>
            <p:ph type="sldNum" sz="quarter" idx="12"/>
          </p:nvPr>
        </p:nvSpPr>
        <p:spPr>
          <a:noFill/>
        </p:spPr>
        <p:txBody>
          <a:bodyPr/>
          <a:lstStyle/>
          <a:p>
            <a:fld id="{8EF0F08F-8125-425B-ACA0-1008A98E6692}" type="slidenum">
              <a:rPr lang="en-US" smtClean="0"/>
              <a:pPr/>
              <a:t>35</a:t>
            </a:fld>
            <a:endParaRPr lang="en-US" smtClean="0"/>
          </a:p>
        </p:txBody>
      </p:sp>
      <p:sp>
        <p:nvSpPr>
          <p:cNvPr id="169986" name="Rectangle 2"/>
          <p:cNvSpPr>
            <a:spLocks noGrp="1" noChangeArrowheads="1"/>
          </p:cNvSpPr>
          <p:nvPr>
            <p:ph type="title"/>
          </p:nvPr>
        </p:nvSpPr>
        <p:spPr>
          <a:xfrm>
            <a:off x="0" y="685800"/>
            <a:ext cx="8991600" cy="731838"/>
          </a:xfrm>
        </p:spPr>
        <p:txBody>
          <a:bodyPr/>
          <a:lstStyle/>
          <a:p>
            <a:r>
              <a:rPr lang="en-US" sz="4000" smtClean="0"/>
              <a:t>Scenario 4 </a:t>
            </a:r>
            <a:r>
              <a:rPr lang="en-US" sz="4000" smtClean="0">
                <a:solidFill>
                  <a:srgbClr val="FF0000"/>
                </a:solidFill>
              </a:rPr>
              <a:t>(Ideal)</a:t>
            </a:r>
            <a:r>
              <a:rPr lang="en-US" sz="4000" smtClean="0"/>
              <a:t> - Entry Restricted Period for Tarped Applications</a:t>
            </a:r>
            <a:br>
              <a:rPr lang="en-US" sz="4000" smtClean="0"/>
            </a:br>
            <a:endParaRPr lang="en-US" sz="4000" smtClean="0"/>
          </a:p>
        </p:txBody>
      </p:sp>
      <p:pic>
        <p:nvPicPr>
          <p:cNvPr id="169987" name="Picture 4" descr="050909BZ-agmarttech3"/>
          <p:cNvPicPr>
            <a:picLocks noChangeAspect="1" noChangeArrowheads="1"/>
          </p:cNvPicPr>
          <p:nvPr>
            <p:ph type="body" idx="1"/>
          </p:nvPr>
        </p:nvPicPr>
        <p:blipFill>
          <a:blip r:embed="rId3"/>
          <a:srcRect/>
          <a:stretch>
            <a:fillRect/>
          </a:stretch>
        </p:blipFill>
        <p:spPr>
          <a:xfrm>
            <a:off x="1752600" y="1371600"/>
            <a:ext cx="5410200" cy="2819400"/>
          </a:xfrm>
        </p:spPr>
      </p:pic>
      <p:sp>
        <p:nvSpPr>
          <p:cNvPr id="169988" name="Rectangle 4"/>
          <p:cNvSpPr>
            <a:spLocks noChangeArrowheads="1"/>
          </p:cNvSpPr>
          <p:nvPr/>
        </p:nvSpPr>
        <p:spPr bwMode="auto">
          <a:xfrm>
            <a:off x="685800" y="4572000"/>
            <a:ext cx="8077200" cy="1920875"/>
          </a:xfrm>
          <a:prstGeom prst="rect">
            <a:avLst/>
          </a:prstGeom>
          <a:noFill/>
          <a:ln w="9525">
            <a:noFill/>
            <a:miter lim="800000"/>
            <a:headEnd/>
            <a:tailEnd/>
          </a:ln>
        </p:spPr>
        <p:txBody>
          <a:bodyPr>
            <a:spAutoFit/>
          </a:bodyPr>
          <a:lstStyle/>
          <a:p>
            <a:pPr lvl="1"/>
            <a:r>
              <a:rPr lang="en-US" sz="3000"/>
              <a:t>When tarps remain on field at least 14 days and are </a:t>
            </a:r>
            <a:r>
              <a:rPr lang="en-US" sz="3000" u="sng"/>
              <a:t>not perforated</a:t>
            </a:r>
            <a:r>
              <a:rPr lang="en-US" sz="3000"/>
              <a:t> for 14 days or more…</a:t>
            </a:r>
          </a:p>
          <a:p>
            <a:pPr lvl="1"/>
            <a:r>
              <a:rPr lang="en-US" sz="3000"/>
              <a:t>			Enter after 5 days</a:t>
            </a:r>
            <a:endParaRPr lang="en-US" sz="3200"/>
          </a:p>
        </p:txBody>
      </p:sp>
      <p:sp>
        <p:nvSpPr>
          <p:cNvPr id="169989" name="Text Box 5"/>
          <p:cNvSpPr txBox="1">
            <a:spLocks noChangeArrowheads="1"/>
          </p:cNvSpPr>
          <p:nvPr/>
        </p:nvSpPr>
        <p:spPr bwMode="auto">
          <a:xfrm>
            <a:off x="6248400" y="6340475"/>
            <a:ext cx="2027238" cy="517525"/>
          </a:xfrm>
          <a:prstGeom prst="rect">
            <a:avLst/>
          </a:prstGeom>
          <a:noFill/>
          <a:ln w="9525">
            <a:noFill/>
            <a:miter lim="800000"/>
            <a:headEnd/>
            <a:tailEnd/>
          </a:ln>
        </p:spPr>
        <p:txBody>
          <a:bodyPr wrap="none">
            <a:spAutoFit/>
          </a:bodyPr>
          <a:lstStyle/>
          <a:p>
            <a:r>
              <a:rPr lang="en-US" sz="1400">
                <a:solidFill>
                  <a:schemeClr val="bg2"/>
                </a:solidFill>
              </a:rPr>
              <a:t>Module 5: Protections </a:t>
            </a:r>
          </a:p>
          <a:p>
            <a:r>
              <a:rPr lang="en-US" sz="1400">
                <a:solidFill>
                  <a:schemeClr val="bg2"/>
                </a:solidFill>
              </a:rPr>
              <a:t>for Handlers &amp; Workers</a:t>
            </a:r>
          </a:p>
        </p:txBody>
      </p:sp>
      <p:sp>
        <p:nvSpPr>
          <p:cNvPr id="169990" name="AutoShape 6"/>
          <p:cNvSpPr>
            <a:spLocks noChangeArrowheads="1"/>
          </p:cNvSpPr>
          <p:nvPr/>
        </p:nvSpPr>
        <p:spPr bwMode="auto">
          <a:xfrm>
            <a:off x="2438400" y="60198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5"/>
          <p:cNvSpPr>
            <a:spLocks noGrp="1"/>
          </p:cNvSpPr>
          <p:nvPr>
            <p:ph type="sldNum" sz="quarter" idx="12"/>
          </p:nvPr>
        </p:nvSpPr>
        <p:spPr>
          <a:noFill/>
        </p:spPr>
        <p:txBody>
          <a:bodyPr/>
          <a:lstStyle/>
          <a:p>
            <a:fld id="{1215907D-A324-4200-9B27-FE6E1674EE56}" type="slidenum">
              <a:rPr lang="en-US" smtClean="0"/>
              <a:pPr/>
              <a:t>36</a:t>
            </a:fld>
            <a:endParaRPr lang="en-US" smtClean="0"/>
          </a:p>
        </p:txBody>
      </p:sp>
      <p:sp>
        <p:nvSpPr>
          <p:cNvPr id="172034" name="Rectangle 2"/>
          <p:cNvSpPr>
            <a:spLocks noGrp="1" noChangeArrowheads="1"/>
          </p:cNvSpPr>
          <p:nvPr>
            <p:ph type="title"/>
          </p:nvPr>
        </p:nvSpPr>
        <p:spPr>
          <a:xfrm>
            <a:off x="304800" y="0"/>
            <a:ext cx="8229600" cy="1143000"/>
          </a:xfrm>
        </p:spPr>
        <p:txBody>
          <a:bodyPr/>
          <a:lstStyle/>
          <a:p>
            <a:pPr eaLnBrk="1" hangingPunct="1"/>
            <a:r>
              <a:rPr lang="en-US" smtClean="0"/>
              <a:t>Summary</a:t>
            </a:r>
          </a:p>
        </p:txBody>
      </p:sp>
      <p:sp>
        <p:nvSpPr>
          <p:cNvPr id="172035" name="Rectangle 3"/>
          <p:cNvSpPr>
            <a:spLocks noGrp="1" noChangeArrowheads="1"/>
          </p:cNvSpPr>
          <p:nvPr>
            <p:ph type="body" idx="1"/>
          </p:nvPr>
        </p:nvSpPr>
        <p:spPr>
          <a:xfrm>
            <a:off x="304800" y="1143000"/>
            <a:ext cx="8305800" cy="4876800"/>
          </a:xfrm>
        </p:spPr>
        <p:txBody>
          <a:bodyPr/>
          <a:lstStyle/>
          <a:p>
            <a:pPr eaLnBrk="1" hangingPunct="1">
              <a:lnSpc>
                <a:spcPct val="90000"/>
              </a:lnSpc>
              <a:spcBef>
                <a:spcPct val="0"/>
              </a:spcBef>
            </a:pPr>
            <a:r>
              <a:rPr lang="en-US" sz="2400" smtClean="0"/>
              <a:t>All soil fumigants will be restricted use</a:t>
            </a:r>
          </a:p>
          <a:p>
            <a:pPr eaLnBrk="1" hangingPunct="1">
              <a:lnSpc>
                <a:spcPct val="90000"/>
              </a:lnSpc>
              <a:spcBef>
                <a:spcPct val="0"/>
              </a:spcBef>
              <a:buFontTx/>
              <a:buNone/>
            </a:pPr>
            <a:endParaRPr lang="en-US" sz="2400" smtClean="0"/>
          </a:p>
          <a:p>
            <a:pPr eaLnBrk="1" hangingPunct="1">
              <a:lnSpc>
                <a:spcPct val="90000"/>
              </a:lnSpc>
              <a:spcBef>
                <a:spcPct val="0"/>
              </a:spcBef>
            </a:pPr>
            <a:r>
              <a:rPr lang="en-US" sz="2400" smtClean="0"/>
              <a:t>“Handlers” is defined – and activities listed on label  </a:t>
            </a:r>
          </a:p>
          <a:p>
            <a:pPr eaLnBrk="1" hangingPunct="1">
              <a:lnSpc>
                <a:spcPct val="90000"/>
              </a:lnSpc>
              <a:spcBef>
                <a:spcPct val="0"/>
              </a:spcBef>
            </a:pPr>
            <a:endParaRPr lang="en-US" sz="2400" smtClean="0"/>
          </a:p>
          <a:p>
            <a:pPr eaLnBrk="1" hangingPunct="1">
              <a:lnSpc>
                <a:spcPct val="90000"/>
              </a:lnSpc>
              <a:spcBef>
                <a:spcPct val="0"/>
              </a:spcBef>
            </a:pPr>
            <a:r>
              <a:rPr lang="en-US" sz="2400" smtClean="0"/>
              <a:t>Handlers must stop work or wear a respirator if experiencing sensory irritation</a:t>
            </a:r>
          </a:p>
          <a:p>
            <a:pPr lvl="1" eaLnBrk="1" hangingPunct="1">
              <a:lnSpc>
                <a:spcPct val="90000"/>
              </a:lnSpc>
              <a:spcBef>
                <a:spcPct val="0"/>
              </a:spcBef>
              <a:buFontTx/>
              <a:buNone/>
            </a:pPr>
            <a:endParaRPr lang="en-US" sz="2400" smtClean="0"/>
          </a:p>
          <a:p>
            <a:pPr eaLnBrk="1" hangingPunct="1">
              <a:lnSpc>
                <a:spcPct val="90000"/>
              </a:lnSpc>
              <a:spcBef>
                <a:spcPct val="0"/>
              </a:spcBef>
            </a:pPr>
            <a:r>
              <a:rPr lang="en-US" sz="2400" smtClean="0"/>
              <a:t>Tarps must remain on treated fields for 5 days after application, with some exceptions</a:t>
            </a:r>
          </a:p>
          <a:p>
            <a:pPr eaLnBrk="1" hangingPunct="1">
              <a:lnSpc>
                <a:spcPct val="90000"/>
              </a:lnSpc>
              <a:spcBef>
                <a:spcPct val="0"/>
              </a:spcBef>
              <a:buFontTx/>
              <a:buNone/>
            </a:pPr>
            <a:endParaRPr lang="en-US" sz="2800" smtClean="0"/>
          </a:p>
          <a:p>
            <a:pPr eaLnBrk="1" hangingPunct="1">
              <a:lnSpc>
                <a:spcPct val="90000"/>
              </a:lnSpc>
              <a:spcBef>
                <a:spcPct val="0"/>
              </a:spcBef>
            </a:pPr>
            <a:r>
              <a:rPr lang="en-US" sz="2400" smtClean="0"/>
              <a:t>Only protected handlers can enter the application block during the entry restricted period</a:t>
            </a:r>
          </a:p>
          <a:p>
            <a:pPr eaLnBrk="1" hangingPunct="1">
              <a:lnSpc>
                <a:spcPct val="90000"/>
              </a:lnSpc>
              <a:spcBef>
                <a:spcPct val="0"/>
              </a:spcBef>
            </a:pPr>
            <a:endParaRPr lang="en-US" sz="2400" smtClean="0"/>
          </a:p>
          <a:p>
            <a:pPr eaLnBrk="1" hangingPunct="1">
              <a:lnSpc>
                <a:spcPct val="90000"/>
              </a:lnSpc>
              <a:spcBef>
                <a:spcPct val="0"/>
              </a:spcBef>
            </a:pPr>
            <a:r>
              <a:rPr lang="en-US" sz="2400" smtClean="0"/>
              <a:t>Entry restricted period varies by application scenario</a:t>
            </a:r>
          </a:p>
          <a:p>
            <a:pPr eaLnBrk="1" hangingPunct="1">
              <a:lnSpc>
                <a:spcPct val="90000"/>
              </a:lnSpc>
              <a:spcBef>
                <a:spcPct val="0"/>
              </a:spcBef>
            </a:pPr>
            <a:endParaRPr lang="en-US" sz="2400" smtClean="0"/>
          </a:p>
          <a:p>
            <a:pPr eaLnBrk="1" hangingPunct="1">
              <a:lnSpc>
                <a:spcPct val="90000"/>
              </a:lnSpc>
              <a:spcBef>
                <a:spcPct val="0"/>
              </a:spcBef>
              <a:buFontTx/>
              <a:buNone/>
            </a:pPr>
            <a:endParaRPr lang="en-US" sz="2400" smtClean="0"/>
          </a:p>
          <a:p>
            <a:pPr eaLnBrk="1" hangingPunct="1">
              <a:lnSpc>
                <a:spcPct val="90000"/>
              </a:lnSpc>
              <a:spcBef>
                <a:spcPct val="0"/>
              </a:spcBef>
            </a:pPr>
            <a:endParaRPr lang="en-US" sz="2400" smtClean="0"/>
          </a:p>
          <a:p>
            <a:pPr lvl="1" eaLnBrk="1" hangingPunct="1">
              <a:lnSpc>
                <a:spcPct val="90000"/>
              </a:lnSpc>
              <a:spcBef>
                <a:spcPct val="0"/>
              </a:spcBef>
            </a:pPr>
            <a:endParaRPr lang="en-US" sz="2400" smtClean="0"/>
          </a:p>
          <a:p>
            <a:pPr lvl="1" eaLnBrk="1" hangingPunct="1">
              <a:lnSpc>
                <a:spcPct val="90000"/>
              </a:lnSpc>
              <a:spcBef>
                <a:spcPct val="0"/>
              </a:spcBef>
            </a:pPr>
            <a:endParaRPr lang="en-US" sz="24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endParaRPr lang="en-US" sz="1800" smtClean="0"/>
          </a:p>
        </p:txBody>
      </p:sp>
      <p:sp>
        <p:nvSpPr>
          <p:cNvPr id="172036" name="Text Box 4"/>
          <p:cNvSpPr txBox="1">
            <a:spLocks noChangeArrowheads="1"/>
          </p:cNvSpPr>
          <p:nvPr/>
        </p:nvSpPr>
        <p:spPr bwMode="auto">
          <a:xfrm>
            <a:off x="4343400" y="6248400"/>
            <a:ext cx="3790950" cy="304800"/>
          </a:xfrm>
          <a:prstGeom prst="rect">
            <a:avLst/>
          </a:prstGeom>
          <a:noFill/>
          <a:ln w="9525">
            <a:noFill/>
            <a:miter lim="800000"/>
            <a:headEnd/>
            <a:tailEnd/>
          </a:ln>
        </p:spPr>
        <p:txBody>
          <a:bodyPr wrap="none">
            <a:spAutoFit/>
          </a:bodyPr>
          <a:lstStyle/>
          <a:p>
            <a:r>
              <a:rPr lang="en-US" sz="1400">
                <a:solidFill>
                  <a:schemeClr val="bg2"/>
                </a:solidFill>
              </a:rPr>
              <a:t>Module 5: Protections for Handlers &amp; Workers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ctrTitle"/>
          </p:nvPr>
        </p:nvSpPr>
        <p:spPr>
          <a:xfrm>
            <a:off x="609600" y="533400"/>
            <a:ext cx="7772400" cy="3581400"/>
          </a:xfrm>
        </p:spPr>
        <p:txBody>
          <a:bodyPr/>
          <a:lstStyle/>
          <a:p>
            <a:pPr eaLnBrk="1" hangingPunct="1"/>
            <a:r>
              <a:rPr lang="en-US" sz="4200" smtClean="0"/>
              <a:t>Fumigant Management Plans and </a:t>
            </a:r>
            <a:br>
              <a:rPr lang="en-US" sz="4200" smtClean="0"/>
            </a:br>
            <a:r>
              <a:rPr lang="en-US" sz="4200" smtClean="0"/>
              <a:t>Post Application Summary Reports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Number Placeholder 3"/>
          <p:cNvSpPr>
            <a:spLocks noGrp="1"/>
          </p:cNvSpPr>
          <p:nvPr>
            <p:ph type="sldNum" sz="quarter" idx="12"/>
          </p:nvPr>
        </p:nvSpPr>
        <p:spPr>
          <a:noFill/>
        </p:spPr>
        <p:txBody>
          <a:bodyPr/>
          <a:lstStyle/>
          <a:p>
            <a:fld id="{811FAC07-9F1F-4ED0-9C84-83072D4633FD}" type="slidenum">
              <a:rPr lang="en-US" smtClean="0"/>
              <a:pPr/>
              <a:t>38</a:t>
            </a:fld>
            <a:endParaRPr lang="en-US" smtClean="0"/>
          </a:p>
        </p:txBody>
      </p:sp>
      <p:sp>
        <p:nvSpPr>
          <p:cNvPr id="17613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33324D2-4463-46C5-9C90-712FFE2ED1EE}" type="slidenum">
              <a:rPr lang="en-US" sz="1400"/>
              <a:pPr algn="r"/>
              <a:t>38</a:t>
            </a:fld>
            <a:endParaRPr lang="en-US" sz="1400"/>
          </a:p>
        </p:txBody>
      </p:sp>
      <p:sp>
        <p:nvSpPr>
          <p:cNvPr id="17613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8A2E453-8A89-4A37-B375-CF7EB411E81E}" type="slidenum">
              <a:rPr lang="en-US" sz="1400"/>
              <a:pPr algn="r"/>
              <a:t>38</a:t>
            </a:fld>
            <a:endParaRPr lang="en-US" sz="1400"/>
          </a:p>
        </p:txBody>
      </p:sp>
      <p:sp>
        <p:nvSpPr>
          <p:cNvPr id="176132" name="Rectangle 2"/>
          <p:cNvSpPr>
            <a:spLocks noGrp="1" noChangeArrowheads="1"/>
          </p:cNvSpPr>
          <p:nvPr>
            <p:ph type="title" idx="4294967295"/>
          </p:nvPr>
        </p:nvSpPr>
        <p:spPr/>
        <p:txBody>
          <a:bodyPr/>
          <a:lstStyle/>
          <a:p>
            <a:pPr eaLnBrk="1" hangingPunct="1"/>
            <a:r>
              <a:rPr lang="en-US" sz="3800" smtClean="0"/>
              <a:t>What is a </a:t>
            </a:r>
            <a:br>
              <a:rPr lang="en-US" sz="3800" smtClean="0"/>
            </a:br>
            <a:r>
              <a:rPr lang="en-US" sz="3800" smtClean="0"/>
              <a:t>Fumigant Management Plan (FMP)?</a:t>
            </a:r>
          </a:p>
        </p:txBody>
      </p:sp>
      <p:sp>
        <p:nvSpPr>
          <p:cNvPr id="176133" name="Rectangle 3"/>
          <p:cNvSpPr>
            <a:spLocks noGrp="1" noChangeArrowheads="1"/>
          </p:cNvSpPr>
          <p:nvPr>
            <p:ph type="body" idx="4294967295"/>
          </p:nvPr>
        </p:nvSpPr>
        <p:spPr>
          <a:xfrm>
            <a:off x="457200" y="1676400"/>
            <a:ext cx="8185150" cy="4525963"/>
          </a:xfrm>
        </p:spPr>
        <p:txBody>
          <a:bodyPr/>
          <a:lstStyle/>
          <a:p>
            <a:pPr eaLnBrk="1" hangingPunct="1">
              <a:spcBef>
                <a:spcPct val="0"/>
              </a:spcBef>
            </a:pPr>
            <a:r>
              <a:rPr lang="en-US" sz="3100" smtClean="0"/>
              <a:t>A written, site-specific plan prepared </a:t>
            </a:r>
            <a:r>
              <a:rPr lang="en-US" sz="3100" i="1" smtClean="0"/>
              <a:t>before </a:t>
            </a:r>
            <a:r>
              <a:rPr lang="en-US" sz="3100" smtClean="0"/>
              <a:t>fumigation begins</a:t>
            </a:r>
          </a:p>
          <a:p>
            <a:pPr eaLnBrk="1" hangingPunct="1">
              <a:spcBef>
                <a:spcPct val="0"/>
              </a:spcBef>
              <a:buFontTx/>
              <a:buNone/>
            </a:pPr>
            <a:endParaRPr lang="en-US" sz="3100" smtClean="0"/>
          </a:p>
          <a:p>
            <a:pPr eaLnBrk="1" hangingPunct="1">
              <a:spcBef>
                <a:spcPct val="0"/>
              </a:spcBef>
            </a:pPr>
            <a:r>
              <a:rPr lang="en-US" sz="3100" smtClean="0"/>
              <a:t>Plan all aspects of a safe and effective fumigation to help:</a:t>
            </a:r>
          </a:p>
          <a:p>
            <a:pPr lvl="1" eaLnBrk="1" hangingPunct="1">
              <a:spcBef>
                <a:spcPct val="0"/>
              </a:spcBef>
            </a:pPr>
            <a:r>
              <a:rPr lang="en-US" sz="2700" smtClean="0"/>
              <a:t>Prevent accidents </a:t>
            </a:r>
          </a:p>
          <a:p>
            <a:pPr lvl="1" eaLnBrk="1" hangingPunct="1">
              <a:spcBef>
                <a:spcPct val="0"/>
              </a:spcBef>
            </a:pPr>
            <a:r>
              <a:rPr lang="en-US" sz="2700" smtClean="0"/>
              <a:t>Ensure, demonstrate &amp; verify compliance</a:t>
            </a:r>
          </a:p>
          <a:p>
            <a:pPr lvl="1" eaLnBrk="1" hangingPunct="1">
              <a:spcBef>
                <a:spcPct val="0"/>
              </a:spcBef>
            </a:pPr>
            <a:r>
              <a:rPr lang="en-US" sz="2700" smtClean="0"/>
              <a:t>Define procedures in case of accidents or unforeseen events</a:t>
            </a:r>
          </a:p>
        </p:txBody>
      </p:sp>
      <p:sp>
        <p:nvSpPr>
          <p:cNvPr id="176134" name="Text Box 6"/>
          <p:cNvSpPr txBox="1">
            <a:spLocks noChangeArrowheads="1"/>
          </p:cNvSpPr>
          <p:nvPr/>
        </p:nvSpPr>
        <p:spPr bwMode="auto">
          <a:xfrm>
            <a:off x="6858000" y="6248400"/>
            <a:ext cx="1474788" cy="304800"/>
          </a:xfrm>
          <a:prstGeom prst="rect">
            <a:avLst/>
          </a:prstGeom>
          <a:noFill/>
          <a:ln w="9525">
            <a:noFill/>
            <a:miter lim="800000"/>
            <a:headEnd/>
            <a:tailEnd/>
          </a:ln>
        </p:spPr>
        <p:txBody>
          <a:bodyPr wrap="none">
            <a:spAutoFit/>
          </a:bodyPr>
          <a:lstStyle/>
          <a:p>
            <a:r>
              <a:rPr lang="en-US" sz="1400">
                <a:solidFill>
                  <a:schemeClr val="bg2"/>
                </a:solidFill>
              </a:rPr>
              <a:t>Module 6: FMPs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Number Placeholder 3"/>
          <p:cNvSpPr>
            <a:spLocks noGrp="1"/>
          </p:cNvSpPr>
          <p:nvPr>
            <p:ph type="sldNum" sz="quarter" idx="12"/>
          </p:nvPr>
        </p:nvSpPr>
        <p:spPr>
          <a:noFill/>
        </p:spPr>
        <p:txBody>
          <a:bodyPr/>
          <a:lstStyle/>
          <a:p>
            <a:fld id="{804B7A30-7958-4DFC-91A5-61B8DC1DFAF2}" type="slidenum">
              <a:rPr lang="en-US" smtClean="0"/>
              <a:pPr/>
              <a:t>39</a:t>
            </a:fld>
            <a:endParaRPr lang="en-US" smtClean="0"/>
          </a:p>
        </p:txBody>
      </p:sp>
      <p:sp>
        <p:nvSpPr>
          <p:cNvPr id="178178" name="Title 1"/>
          <p:cNvSpPr>
            <a:spLocks noGrp="1"/>
          </p:cNvSpPr>
          <p:nvPr>
            <p:ph type="title" idx="4294967295"/>
          </p:nvPr>
        </p:nvSpPr>
        <p:spPr>
          <a:xfrm>
            <a:off x="381000" y="0"/>
            <a:ext cx="8382000" cy="1143000"/>
          </a:xfrm>
        </p:spPr>
        <p:txBody>
          <a:bodyPr/>
          <a:lstStyle/>
          <a:p>
            <a:pPr eaLnBrk="1" hangingPunct="1"/>
            <a:r>
              <a:rPr lang="en-US" sz="4000" smtClean="0"/>
              <a:t>FMPs – Who?</a:t>
            </a:r>
            <a:endParaRPr lang="en-US" sz="4800" smtClean="0"/>
          </a:p>
        </p:txBody>
      </p:sp>
      <p:sp>
        <p:nvSpPr>
          <p:cNvPr id="178179" name="Content Placeholder 2"/>
          <p:cNvSpPr>
            <a:spLocks noGrp="1"/>
          </p:cNvSpPr>
          <p:nvPr>
            <p:ph idx="4294967295"/>
          </p:nvPr>
        </p:nvSpPr>
        <p:spPr>
          <a:xfrm>
            <a:off x="304800" y="1219200"/>
            <a:ext cx="8382000" cy="4267200"/>
          </a:xfrm>
        </p:spPr>
        <p:txBody>
          <a:bodyPr/>
          <a:lstStyle/>
          <a:p>
            <a:pPr eaLnBrk="1" hangingPunct="1">
              <a:spcBef>
                <a:spcPct val="0"/>
              </a:spcBef>
            </a:pPr>
            <a:r>
              <a:rPr lang="en-US" sz="2400" smtClean="0"/>
              <a:t>Completed by grower, commercial applicator, crop consultant, or others</a:t>
            </a:r>
          </a:p>
          <a:p>
            <a:pPr eaLnBrk="1" hangingPunct="1">
              <a:spcBef>
                <a:spcPct val="0"/>
              </a:spcBef>
              <a:buFontTx/>
              <a:buNone/>
            </a:pPr>
            <a:endParaRPr lang="en-US" sz="2400" smtClean="0"/>
          </a:p>
          <a:p>
            <a:pPr eaLnBrk="1" hangingPunct="1">
              <a:spcBef>
                <a:spcPct val="0"/>
              </a:spcBef>
            </a:pPr>
            <a:r>
              <a:rPr lang="en-US" sz="2400" smtClean="0"/>
              <a:t>Certified applicator in charge:</a:t>
            </a:r>
          </a:p>
          <a:p>
            <a:pPr lvl="1" eaLnBrk="1" hangingPunct="1">
              <a:spcBef>
                <a:spcPct val="0"/>
              </a:spcBef>
            </a:pPr>
            <a:r>
              <a:rPr lang="en-US" sz="2400" smtClean="0"/>
              <a:t>Verifies accuracy</a:t>
            </a:r>
          </a:p>
          <a:p>
            <a:pPr lvl="1" eaLnBrk="1" hangingPunct="1">
              <a:spcBef>
                <a:spcPct val="0"/>
              </a:spcBef>
            </a:pPr>
            <a:r>
              <a:rPr lang="en-US" sz="2400" smtClean="0"/>
              <a:t>Signs</a:t>
            </a:r>
          </a:p>
          <a:p>
            <a:pPr eaLnBrk="1" hangingPunct="1">
              <a:spcBef>
                <a:spcPct val="0"/>
              </a:spcBef>
              <a:buFontTx/>
              <a:buNone/>
            </a:pPr>
            <a:endParaRPr lang="en-US" sz="2400" smtClean="0"/>
          </a:p>
          <a:p>
            <a:pPr eaLnBrk="1" hangingPunct="1">
              <a:spcBef>
                <a:spcPct val="0"/>
              </a:spcBef>
            </a:pPr>
            <a:r>
              <a:rPr lang="en-US" sz="2400" smtClean="0"/>
              <a:t>May be farm-wide</a:t>
            </a:r>
          </a:p>
          <a:p>
            <a:pPr lvl="1" eaLnBrk="1" hangingPunct="1">
              <a:spcBef>
                <a:spcPct val="0"/>
              </a:spcBef>
            </a:pPr>
            <a:r>
              <a:rPr lang="en-US" sz="2400" smtClean="0"/>
              <a:t>Common information in one place</a:t>
            </a:r>
          </a:p>
          <a:p>
            <a:pPr lvl="1" eaLnBrk="1" hangingPunct="1">
              <a:spcBef>
                <a:spcPct val="0"/>
              </a:spcBef>
            </a:pPr>
            <a:r>
              <a:rPr lang="en-US" sz="2400" smtClean="0"/>
              <a:t>Separate sections for information unique to each fumigant application</a:t>
            </a:r>
          </a:p>
          <a:p>
            <a:pPr eaLnBrk="1" hangingPunct="1">
              <a:spcBef>
                <a:spcPct val="0"/>
              </a:spcBef>
              <a:buFontTx/>
              <a:buNone/>
            </a:pPr>
            <a:endParaRPr lang="en-US" sz="2400" smtClean="0"/>
          </a:p>
          <a:p>
            <a:pPr eaLnBrk="1" hangingPunct="1">
              <a:spcBef>
                <a:spcPct val="0"/>
              </a:spcBef>
            </a:pPr>
            <a:r>
              <a:rPr lang="en-US" sz="2400" smtClean="0"/>
              <a:t>Must be available to handlers, enforcement personnel, and emergency response personnel</a:t>
            </a:r>
          </a:p>
        </p:txBody>
      </p:sp>
      <p:sp>
        <p:nvSpPr>
          <p:cNvPr id="178180" name="Text Box 4"/>
          <p:cNvSpPr txBox="1">
            <a:spLocks noChangeArrowheads="1"/>
          </p:cNvSpPr>
          <p:nvPr/>
        </p:nvSpPr>
        <p:spPr bwMode="auto">
          <a:xfrm>
            <a:off x="6858000" y="6248400"/>
            <a:ext cx="1474788" cy="304800"/>
          </a:xfrm>
          <a:prstGeom prst="rect">
            <a:avLst/>
          </a:prstGeom>
          <a:noFill/>
          <a:ln w="9525">
            <a:noFill/>
            <a:miter lim="800000"/>
            <a:headEnd/>
            <a:tailEnd/>
          </a:ln>
        </p:spPr>
        <p:txBody>
          <a:bodyPr wrap="none">
            <a:spAutoFit/>
          </a:bodyPr>
          <a:lstStyle/>
          <a:p>
            <a:r>
              <a:rPr lang="en-US" sz="1400">
                <a:solidFill>
                  <a:schemeClr val="bg2"/>
                </a:solidFill>
              </a:rPr>
              <a:t>Module 6: FMPs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2"/>
          </p:nvPr>
        </p:nvSpPr>
        <p:spPr>
          <a:noFill/>
        </p:spPr>
        <p:txBody>
          <a:bodyPr/>
          <a:lstStyle/>
          <a:p>
            <a:fld id="{F0D1AC6E-985E-47DD-B20A-F2AD0C0D93E7}" type="slidenum">
              <a:rPr lang="en-US" smtClean="0"/>
              <a:pPr/>
              <a:t>4</a:t>
            </a:fld>
            <a:endParaRPr lang="en-US" smtClean="0"/>
          </a:p>
        </p:txBody>
      </p:sp>
      <p:sp>
        <p:nvSpPr>
          <p:cNvPr id="2457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5052BA8-F014-46DF-9C86-94E91704E3FE}" type="slidenum">
              <a:rPr lang="en-US" sz="1400"/>
              <a:pPr algn="r"/>
              <a:t>4</a:t>
            </a:fld>
            <a:endParaRPr lang="en-US" sz="1400"/>
          </a:p>
        </p:txBody>
      </p:sp>
      <p:graphicFrame>
        <p:nvGraphicFramePr>
          <p:cNvPr id="25660" name="Group 60"/>
          <p:cNvGraphicFramePr>
            <a:graphicFrameLocks noGrp="1"/>
          </p:cNvGraphicFramePr>
          <p:nvPr/>
        </p:nvGraphicFramePr>
        <p:xfrm>
          <a:off x="1905000" y="762000"/>
          <a:ext cx="6477000" cy="5703888"/>
        </p:xfrm>
        <a:graphic>
          <a:graphicData uri="http://schemas.openxmlformats.org/drawingml/2006/table">
            <a:tbl>
              <a:tblPr/>
              <a:tblGrid>
                <a:gridCol w="5010150"/>
                <a:gridCol w="749300"/>
                <a:gridCol w="717550"/>
              </a:tblGrid>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Risk Mitigation 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Good agricultural practices (GAPs)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Restricted use (new measure for metam sodium/ potassium &amp; dazomet only)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New handler protections including changes to respiratory protection, tarp cutting/removal and worker reentry restrictions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FF0000"/>
                          </a:solidFill>
                          <a:effectLst/>
                          <a:latin typeface="Arial" charset="0"/>
                        </a:rPr>
                        <a:t>Fumigant management plans and post application summaries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r>
                        <a:rPr kumimoji="0" lang="en-US" sz="1200" b="1" i="0" u="none" strike="noStrike" cap="none" normalizeH="0" baseline="0" smtClean="0">
                          <a:ln>
                            <a:noFill/>
                          </a:ln>
                          <a:solidFill>
                            <a:srgbClr val="FF0000"/>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Buffer zone distances, credits, and posting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Emergency preparedness measures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Difficult to evacuate sites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Notice to state lead agencies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Safe handling information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First responder, community outreach and certified applicator training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Rate reductions and use site limitations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33" name="Text Box 56"/>
          <p:cNvSpPr txBox="1">
            <a:spLocks noChangeArrowheads="1"/>
          </p:cNvSpPr>
          <p:nvPr/>
        </p:nvSpPr>
        <p:spPr bwMode="auto">
          <a:xfrm>
            <a:off x="1905000" y="152400"/>
            <a:ext cx="6477000" cy="519113"/>
          </a:xfrm>
          <a:prstGeom prst="rect">
            <a:avLst/>
          </a:prstGeom>
          <a:noFill/>
          <a:ln w="9525">
            <a:noFill/>
            <a:miter lim="800000"/>
            <a:headEnd/>
            <a:tailEnd/>
          </a:ln>
        </p:spPr>
        <p:txBody>
          <a:bodyPr>
            <a:spAutoFit/>
          </a:bodyPr>
          <a:lstStyle/>
          <a:p>
            <a:pPr algn="ctr"/>
            <a:r>
              <a:rPr lang="en-US" sz="2800" b="1">
                <a:solidFill>
                  <a:schemeClr val="tx2"/>
                </a:solidFill>
                <a:cs typeface="Arial" charset="0"/>
              </a:rPr>
              <a:t>Implementation</a:t>
            </a:r>
            <a:r>
              <a:rPr lang="en-US" sz="2800" b="1" i="1">
                <a:solidFill>
                  <a:srgbClr val="000099"/>
                </a:solidFill>
                <a:cs typeface="Arial" charset="0"/>
              </a:rPr>
              <a:t> </a:t>
            </a:r>
            <a:r>
              <a:rPr lang="en-US" sz="2800" b="1">
                <a:solidFill>
                  <a:schemeClr val="tx2"/>
                </a:solidFill>
                <a:cs typeface="Arial" charset="0"/>
              </a:rPr>
              <a:t>Schedule</a:t>
            </a:r>
          </a:p>
        </p:txBody>
      </p:sp>
      <p:sp>
        <p:nvSpPr>
          <p:cNvPr id="24634" name="Text Box 57"/>
          <p:cNvSpPr txBox="1">
            <a:spLocks noChangeArrowheads="1"/>
          </p:cNvSpPr>
          <p:nvPr/>
        </p:nvSpPr>
        <p:spPr bwMode="auto">
          <a:xfrm>
            <a:off x="152400" y="2514600"/>
            <a:ext cx="1676400" cy="1344613"/>
          </a:xfrm>
          <a:prstGeom prst="rect">
            <a:avLst/>
          </a:prstGeom>
          <a:noFill/>
          <a:ln w="9525">
            <a:noFill/>
            <a:miter lim="800000"/>
            <a:headEnd/>
            <a:tailEnd/>
          </a:ln>
        </p:spPr>
        <p:txBody>
          <a:bodyPr>
            <a:spAutoFit/>
          </a:bodyPr>
          <a:lstStyle/>
          <a:p>
            <a:pPr>
              <a:buClr>
                <a:srgbClr val="000099"/>
              </a:buClr>
            </a:pPr>
            <a:r>
              <a:rPr lang="en-US" b="1">
                <a:solidFill>
                  <a:srgbClr val="FF0000"/>
                </a:solidFill>
              </a:rPr>
              <a:t>◙ </a:t>
            </a:r>
            <a:r>
              <a:rPr lang="en-US" sz="1600">
                <a:cs typeface="Arial" charset="0"/>
              </a:rPr>
              <a:t> </a:t>
            </a:r>
            <a:r>
              <a:rPr lang="en-US" sz="1600" b="1">
                <a:cs typeface="Arial" charset="0"/>
              </a:rPr>
              <a:t>under    </a:t>
            </a:r>
          </a:p>
          <a:p>
            <a:pPr>
              <a:buClr>
                <a:srgbClr val="000099"/>
              </a:buClr>
            </a:pPr>
            <a:r>
              <a:rPr lang="en-US" sz="1600" b="1">
                <a:cs typeface="Arial" charset="0"/>
              </a:rPr>
              <a:t>    development      </a:t>
            </a:r>
          </a:p>
          <a:p>
            <a:pPr>
              <a:buClr>
                <a:srgbClr val="000099"/>
              </a:buClr>
            </a:pPr>
            <a:endParaRPr lang="en-US" sz="1600" b="1">
              <a:cs typeface="Arial" charset="0"/>
            </a:endParaRPr>
          </a:p>
          <a:p>
            <a:pPr>
              <a:buClr>
                <a:srgbClr val="000099"/>
              </a:buClr>
            </a:pPr>
            <a:r>
              <a:rPr lang="en-US" sz="1600" b="1">
                <a:cs typeface="Arial" charset="0"/>
              </a:rPr>
              <a:t>●  adopt</a:t>
            </a:r>
          </a:p>
          <a:p>
            <a:pPr>
              <a:buClr>
                <a:srgbClr val="000099"/>
              </a:buClr>
            </a:pPr>
            <a:r>
              <a:rPr lang="en-US" sz="1600">
                <a:cs typeface="Arial" charset="0"/>
              </a:rPr>
              <a:t>   </a:t>
            </a:r>
          </a:p>
        </p:txBody>
      </p:sp>
      <p:sp>
        <p:nvSpPr>
          <p:cNvPr id="24635" name="Text Box 59"/>
          <p:cNvSpPr txBox="1">
            <a:spLocks noChangeArrowheads="1"/>
          </p:cNvSpPr>
          <p:nvPr/>
        </p:nvSpPr>
        <p:spPr bwMode="auto">
          <a:xfrm>
            <a:off x="5638800" y="6553200"/>
            <a:ext cx="3168650" cy="304800"/>
          </a:xfrm>
          <a:prstGeom prst="rect">
            <a:avLst/>
          </a:prstGeom>
          <a:noFill/>
          <a:ln w="9525">
            <a:noFill/>
            <a:miter lim="800000"/>
            <a:headEnd/>
            <a:tailEnd/>
          </a:ln>
        </p:spPr>
        <p:txBody>
          <a:bodyPr wrap="none">
            <a:spAutoFit/>
          </a:bodyPr>
          <a:lstStyle/>
          <a:p>
            <a:r>
              <a:rPr lang="en-US" sz="1400">
                <a:solidFill>
                  <a:schemeClr val="bg2"/>
                </a:solidFill>
              </a:rPr>
              <a:t>Module 1: Outreach &amp; Implementation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Number Placeholder 3"/>
          <p:cNvSpPr>
            <a:spLocks noGrp="1"/>
          </p:cNvSpPr>
          <p:nvPr>
            <p:ph type="sldNum" sz="quarter" idx="12"/>
          </p:nvPr>
        </p:nvSpPr>
        <p:spPr>
          <a:noFill/>
        </p:spPr>
        <p:txBody>
          <a:bodyPr/>
          <a:lstStyle/>
          <a:p>
            <a:fld id="{54F0A932-A0A6-4F8F-9C97-58C24600AFBE}" type="slidenum">
              <a:rPr lang="en-US" smtClean="0"/>
              <a:pPr/>
              <a:t>40</a:t>
            </a:fld>
            <a:endParaRPr lang="en-US" smtClean="0"/>
          </a:p>
        </p:txBody>
      </p:sp>
      <p:sp>
        <p:nvSpPr>
          <p:cNvPr id="18022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2FECE02-2E8C-47CE-944C-FC5E9CAB247D}" type="slidenum">
              <a:rPr lang="en-US" sz="1400"/>
              <a:pPr algn="r"/>
              <a:t>40</a:t>
            </a:fld>
            <a:endParaRPr lang="en-US" sz="1400"/>
          </a:p>
        </p:txBody>
      </p:sp>
      <p:sp>
        <p:nvSpPr>
          <p:cNvPr id="180227" name="Rectangle 2"/>
          <p:cNvSpPr>
            <a:spLocks noGrp="1" noChangeArrowheads="1"/>
          </p:cNvSpPr>
          <p:nvPr>
            <p:ph type="title" idx="4294967295"/>
          </p:nvPr>
        </p:nvSpPr>
        <p:spPr>
          <a:xfrm>
            <a:off x="457200" y="274638"/>
            <a:ext cx="8229600" cy="1554162"/>
          </a:xfrm>
        </p:spPr>
        <p:txBody>
          <a:bodyPr/>
          <a:lstStyle/>
          <a:p>
            <a:pPr eaLnBrk="1" hangingPunct="1"/>
            <a:r>
              <a:rPr lang="en-US" sz="4000" smtClean="0"/>
              <a:t>Record Keeping</a:t>
            </a:r>
          </a:p>
        </p:txBody>
      </p:sp>
      <p:sp>
        <p:nvSpPr>
          <p:cNvPr id="180228" name="Rectangle 3"/>
          <p:cNvSpPr>
            <a:spLocks noGrp="1" noChangeArrowheads="1"/>
          </p:cNvSpPr>
          <p:nvPr>
            <p:ph type="body" idx="4294967295"/>
          </p:nvPr>
        </p:nvSpPr>
        <p:spPr>
          <a:xfrm>
            <a:off x="457200" y="1676400"/>
            <a:ext cx="8382000" cy="3916363"/>
          </a:xfrm>
        </p:spPr>
        <p:txBody>
          <a:bodyPr/>
          <a:lstStyle/>
          <a:p>
            <a:pPr eaLnBrk="1" hangingPunct="1"/>
            <a:r>
              <a:rPr lang="en-US" smtClean="0"/>
              <a:t>Keep FMPs and Post Application Summaries for 2 years </a:t>
            </a:r>
          </a:p>
          <a:p>
            <a:pPr lvl="1" eaLnBrk="1" hangingPunct="1"/>
            <a:r>
              <a:rPr lang="en-US" smtClean="0"/>
              <a:t>supervising certified applicator</a:t>
            </a:r>
          </a:p>
          <a:p>
            <a:pPr lvl="1" eaLnBrk="1" hangingPunct="1"/>
            <a:r>
              <a:rPr lang="en-US" smtClean="0"/>
              <a:t>owner/operator (if not the certified applicator)</a:t>
            </a:r>
          </a:p>
          <a:p>
            <a:pPr lvl="1" eaLnBrk="1" hangingPunct="1">
              <a:buFontTx/>
              <a:buNone/>
            </a:pPr>
            <a:endParaRPr lang="en-US" smtClean="0"/>
          </a:p>
          <a:p>
            <a:pPr eaLnBrk="1" hangingPunct="1"/>
            <a:r>
              <a:rPr lang="en-US" smtClean="0"/>
              <a:t>Keep with other records required for application of RUPs</a:t>
            </a:r>
          </a:p>
          <a:p>
            <a:pPr eaLnBrk="1" hangingPunct="1"/>
            <a:endParaRPr lang="en-US" smtClean="0"/>
          </a:p>
        </p:txBody>
      </p:sp>
      <p:sp>
        <p:nvSpPr>
          <p:cNvPr id="180229" name="Text Box 5"/>
          <p:cNvSpPr txBox="1">
            <a:spLocks noChangeArrowheads="1"/>
          </p:cNvSpPr>
          <p:nvPr/>
        </p:nvSpPr>
        <p:spPr bwMode="auto">
          <a:xfrm>
            <a:off x="4419600" y="6248400"/>
            <a:ext cx="3773488" cy="304800"/>
          </a:xfrm>
          <a:prstGeom prst="rect">
            <a:avLst/>
          </a:prstGeom>
          <a:noFill/>
          <a:ln w="9525">
            <a:noFill/>
            <a:miter lim="800000"/>
            <a:headEnd/>
            <a:tailEnd/>
          </a:ln>
        </p:spPr>
        <p:txBody>
          <a:bodyPr wrap="none">
            <a:spAutoFit/>
          </a:bodyPr>
          <a:lstStyle/>
          <a:p>
            <a:r>
              <a:rPr lang="en-US" sz="1400">
                <a:solidFill>
                  <a:schemeClr val="bg2"/>
                </a:solidFill>
              </a:rPr>
              <a:t>Module 6: FMPs &amp; Post Application Summary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Number Placeholder 5"/>
          <p:cNvSpPr>
            <a:spLocks noGrp="1"/>
          </p:cNvSpPr>
          <p:nvPr>
            <p:ph type="sldNum" sz="quarter" idx="12"/>
          </p:nvPr>
        </p:nvSpPr>
        <p:spPr>
          <a:noFill/>
        </p:spPr>
        <p:txBody>
          <a:bodyPr/>
          <a:lstStyle/>
          <a:p>
            <a:fld id="{6D0B2E17-A1D2-487F-B538-9F030A1E323D}" type="slidenum">
              <a:rPr lang="en-US" smtClean="0"/>
              <a:pPr/>
              <a:t>41</a:t>
            </a:fld>
            <a:endParaRPr lang="en-US" smtClean="0"/>
          </a:p>
        </p:txBody>
      </p:sp>
      <p:sp>
        <p:nvSpPr>
          <p:cNvPr id="182274" name="Rectangle 2"/>
          <p:cNvSpPr>
            <a:spLocks noGrp="1" noChangeArrowheads="1"/>
          </p:cNvSpPr>
          <p:nvPr>
            <p:ph type="title"/>
          </p:nvPr>
        </p:nvSpPr>
        <p:spPr/>
        <p:txBody>
          <a:bodyPr/>
          <a:lstStyle/>
          <a:p>
            <a:pPr eaLnBrk="1" hangingPunct="1"/>
            <a:r>
              <a:rPr lang="en-US" smtClean="0"/>
              <a:t>FMP Templates and Tools</a:t>
            </a:r>
          </a:p>
        </p:txBody>
      </p:sp>
      <p:sp>
        <p:nvSpPr>
          <p:cNvPr id="182275" name="Rectangle 3"/>
          <p:cNvSpPr>
            <a:spLocks noGrp="1" noChangeArrowheads="1"/>
          </p:cNvSpPr>
          <p:nvPr>
            <p:ph type="body" idx="1"/>
          </p:nvPr>
        </p:nvSpPr>
        <p:spPr>
          <a:xfrm>
            <a:off x="838200" y="1752600"/>
            <a:ext cx="7848600" cy="4373563"/>
          </a:xfrm>
        </p:spPr>
        <p:txBody>
          <a:bodyPr/>
          <a:lstStyle/>
          <a:p>
            <a:pPr marL="609600" indent="-609600" eaLnBrk="1" hangingPunct="1"/>
            <a:r>
              <a:rPr lang="en-US" smtClean="0"/>
              <a:t>Adobe Acrobat templates</a:t>
            </a:r>
          </a:p>
          <a:p>
            <a:pPr marL="609600" indent="-609600" eaLnBrk="1" hangingPunct="1"/>
            <a:endParaRPr lang="en-US" smtClean="0"/>
          </a:p>
          <a:p>
            <a:pPr marL="609600" indent="-609600" eaLnBrk="1" hangingPunct="1"/>
            <a:r>
              <a:rPr lang="en-US" smtClean="0"/>
              <a:t>Microsoft Word templates</a:t>
            </a:r>
          </a:p>
          <a:p>
            <a:pPr marL="609600" indent="-609600" eaLnBrk="1" hangingPunct="1"/>
            <a:endParaRPr lang="en-US" smtClean="0"/>
          </a:p>
          <a:p>
            <a:pPr marL="609600" indent="-609600" eaLnBrk="1" hangingPunct="1"/>
            <a:r>
              <a:rPr lang="en-US" smtClean="0"/>
              <a:t>Web-based tool</a:t>
            </a:r>
          </a:p>
          <a:p>
            <a:pPr marL="990600" lvl="1" indent="-533400" eaLnBrk="1" hangingPunct="1"/>
            <a:endParaRPr lang="en-US" smtClean="0"/>
          </a:p>
        </p:txBody>
      </p:sp>
      <p:sp>
        <p:nvSpPr>
          <p:cNvPr id="182276" name="Text Box 4"/>
          <p:cNvSpPr txBox="1">
            <a:spLocks noChangeArrowheads="1"/>
          </p:cNvSpPr>
          <p:nvPr/>
        </p:nvSpPr>
        <p:spPr bwMode="auto">
          <a:xfrm>
            <a:off x="5334000" y="6248400"/>
            <a:ext cx="2665413" cy="304800"/>
          </a:xfrm>
          <a:prstGeom prst="rect">
            <a:avLst/>
          </a:prstGeom>
          <a:noFill/>
          <a:ln w="9525">
            <a:noFill/>
            <a:miter lim="800000"/>
            <a:headEnd/>
            <a:tailEnd/>
          </a:ln>
        </p:spPr>
        <p:txBody>
          <a:bodyPr wrap="none">
            <a:spAutoFit/>
          </a:bodyPr>
          <a:lstStyle/>
          <a:p>
            <a:r>
              <a:rPr lang="en-US" sz="1400">
                <a:solidFill>
                  <a:schemeClr val="bg2"/>
                </a:solidFill>
              </a:rPr>
              <a:t>Module 6: Templates and Tools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Number Placeholder 3"/>
          <p:cNvSpPr>
            <a:spLocks noGrp="1"/>
          </p:cNvSpPr>
          <p:nvPr>
            <p:ph type="sldNum" sz="quarter" idx="12"/>
          </p:nvPr>
        </p:nvSpPr>
        <p:spPr>
          <a:noFill/>
        </p:spPr>
        <p:txBody>
          <a:bodyPr/>
          <a:lstStyle/>
          <a:p>
            <a:fld id="{BD1EB0F5-0B13-4AB9-B036-77BA353B5BBE}" type="slidenum">
              <a:rPr lang="en-US" smtClean="0"/>
              <a:pPr/>
              <a:t>42</a:t>
            </a:fld>
            <a:endParaRPr lang="en-US" smtClean="0"/>
          </a:p>
        </p:txBody>
      </p:sp>
      <p:sp>
        <p:nvSpPr>
          <p:cNvPr id="18432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F1DB7B1-82CF-461C-A9DF-EAA67ACB5412}" type="slidenum">
              <a:rPr lang="en-US" sz="1400"/>
              <a:pPr algn="r"/>
              <a:t>42</a:t>
            </a:fld>
            <a:endParaRPr lang="en-US" sz="1400"/>
          </a:p>
        </p:txBody>
      </p:sp>
      <p:sp>
        <p:nvSpPr>
          <p:cNvPr id="184323"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59CAEE0-2701-4B0A-9D69-5168A8A0C666}" type="slidenum">
              <a:rPr lang="en-US" sz="1400"/>
              <a:pPr algn="r"/>
              <a:t>42</a:t>
            </a:fld>
            <a:endParaRPr lang="en-US" sz="1400"/>
          </a:p>
        </p:txBody>
      </p:sp>
      <p:sp>
        <p:nvSpPr>
          <p:cNvPr id="184324" name="Rectangle 2"/>
          <p:cNvSpPr>
            <a:spLocks noGrp="1" noChangeArrowheads="1"/>
          </p:cNvSpPr>
          <p:nvPr>
            <p:ph type="title" idx="4294967295"/>
          </p:nvPr>
        </p:nvSpPr>
        <p:spPr>
          <a:xfrm>
            <a:off x="457200" y="228600"/>
            <a:ext cx="8229600" cy="609600"/>
          </a:xfrm>
        </p:spPr>
        <p:txBody>
          <a:bodyPr/>
          <a:lstStyle/>
          <a:p>
            <a:pPr eaLnBrk="1" hangingPunct="1"/>
            <a:r>
              <a:rPr lang="en-US" sz="2800" smtClean="0"/>
              <a:t>FMP Sample Template</a:t>
            </a:r>
          </a:p>
        </p:txBody>
      </p:sp>
      <p:sp>
        <p:nvSpPr>
          <p:cNvPr id="184325" name="Text Box 5"/>
          <p:cNvSpPr txBox="1">
            <a:spLocks noChangeArrowheads="1"/>
          </p:cNvSpPr>
          <p:nvPr/>
        </p:nvSpPr>
        <p:spPr bwMode="auto">
          <a:xfrm>
            <a:off x="6172200" y="6248400"/>
            <a:ext cx="2173288" cy="304800"/>
          </a:xfrm>
          <a:prstGeom prst="rect">
            <a:avLst/>
          </a:prstGeom>
          <a:noFill/>
          <a:ln w="9525">
            <a:noFill/>
            <a:miter lim="800000"/>
            <a:headEnd/>
            <a:tailEnd/>
          </a:ln>
        </p:spPr>
        <p:txBody>
          <a:bodyPr wrap="none">
            <a:spAutoFit/>
          </a:bodyPr>
          <a:lstStyle/>
          <a:p>
            <a:r>
              <a:rPr lang="en-US" sz="1400">
                <a:solidFill>
                  <a:schemeClr val="bg2"/>
                </a:solidFill>
              </a:rPr>
              <a:t>Module 6: FMP Template</a:t>
            </a:r>
          </a:p>
        </p:txBody>
      </p:sp>
      <p:pic>
        <p:nvPicPr>
          <p:cNvPr id="184326" name="Picture 6"/>
          <p:cNvPicPr>
            <a:picLocks noChangeAspect="1" noChangeArrowheads="1"/>
          </p:cNvPicPr>
          <p:nvPr/>
        </p:nvPicPr>
        <p:blipFill>
          <a:blip r:embed="rId3"/>
          <a:srcRect/>
          <a:stretch>
            <a:fillRect/>
          </a:stretch>
        </p:blipFill>
        <p:spPr bwMode="auto">
          <a:xfrm>
            <a:off x="1111250" y="709613"/>
            <a:ext cx="6923088" cy="543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3"/>
          <p:cNvSpPr>
            <a:spLocks noGrp="1"/>
          </p:cNvSpPr>
          <p:nvPr>
            <p:ph type="sldNum" sz="quarter" idx="12"/>
          </p:nvPr>
        </p:nvSpPr>
        <p:spPr>
          <a:noFill/>
        </p:spPr>
        <p:txBody>
          <a:bodyPr/>
          <a:lstStyle/>
          <a:p>
            <a:fld id="{8F5BC03B-FBC5-4844-B273-24EF046BB0C8}" type="slidenum">
              <a:rPr lang="en-US" smtClean="0"/>
              <a:pPr/>
              <a:t>43</a:t>
            </a:fld>
            <a:endParaRPr lang="en-US" smtClean="0"/>
          </a:p>
        </p:txBody>
      </p:sp>
      <p:sp>
        <p:nvSpPr>
          <p:cNvPr id="18637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11ADCE0-BA60-46F3-9870-305C7AEE07EC}" type="slidenum">
              <a:rPr lang="en-US" sz="1400"/>
              <a:pPr algn="r"/>
              <a:t>43</a:t>
            </a:fld>
            <a:endParaRPr lang="en-US" sz="1400"/>
          </a:p>
        </p:txBody>
      </p:sp>
      <p:sp>
        <p:nvSpPr>
          <p:cNvPr id="186371"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EE23C74-7A9C-4751-BCA8-BC3AF3554022}" type="slidenum">
              <a:rPr lang="en-US" sz="1400"/>
              <a:pPr algn="r"/>
              <a:t>43</a:t>
            </a:fld>
            <a:endParaRPr lang="en-US" sz="1400"/>
          </a:p>
        </p:txBody>
      </p:sp>
      <p:sp>
        <p:nvSpPr>
          <p:cNvPr id="186372" name="Rectangle 2"/>
          <p:cNvSpPr>
            <a:spLocks noGrp="1" noChangeArrowheads="1"/>
          </p:cNvSpPr>
          <p:nvPr>
            <p:ph type="title" idx="4294967295"/>
          </p:nvPr>
        </p:nvSpPr>
        <p:spPr>
          <a:xfrm>
            <a:off x="457200" y="-76200"/>
            <a:ext cx="8229600" cy="609600"/>
          </a:xfrm>
        </p:spPr>
        <p:txBody>
          <a:bodyPr/>
          <a:lstStyle/>
          <a:p>
            <a:pPr eaLnBrk="1" hangingPunct="1"/>
            <a:r>
              <a:rPr lang="en-US" sz="2800" smtClean="0"/>
              <a:t>FMP Sample Template</a:t>
            </a:r>
          </a:p>
        </p:txBody>
      </p:sp>
      <p:sp>
        <p:nvSpPr>
          <p:cNvPr id="186373" name="Text Box 5"/>
          <p:cNvSpPr txBox="1">
            <a:spLocks noChangeArrowheads="1"/>
          </p:cNvSpPr>
          <p:nvPr/>
        </p:nvSpPr>
        <p:spPr bwMode="auto">
          <a:xfrm>
            <a:off x="6172200" y="6248400"/>
            <a:ext cx="2173288" cy="304800"/>
          </a:xfrm>
          <a:prstGeom prst="rect">
            <a:avLst/>
          </a:prstGeom>
          <a:noFill/>
          <a:ln w="9525">
            <a:noFill/>
            <a:miter lim="800000"/>
            <a:headEnd/>
            <a:tailEnd/>
          </a:ln>
        </p:spPr>
        <p:txBody>
          <a:bodyPr wrap="none">
            <a:spAutoFit/>
          </a:bodyPr>
          <a:lstStyle/>
          <a:p>
            <a:r>
              <a:rPr lang="en-US" sz="1400">
                <a:solidFill>
                  <a:schemeClr val="bg2"/>
                </a:solidFill>
              </a:rPr>
              <a:t>Module 6: FMP Template</a:t>
            </a:r>
          </a:p>
        </p:txBody>
      </p:sp>
      <p:pic>
        <p:nvPicPr>
          <p:cNvPr id="186374" name="Picture 6"/>
          <p:cNvPicPr>
            <a:picLocks noChangeAspect="1" noChangeArrowheads="1"/>
          </p:cNvPicPr>
          <p:nvPr/>
        </p:nvPicPr>
        <p:blipFill>
          <a:blip r:embed="rId3"/>
          <a:srcRect/>
          <a:stretch>
            <a:fillRect/>
          </a:stretch>
        </p:blipFill>
        <p:spPr bwMode="auto">
          <a:xfrm>
            <a:off x="500063" y="457200"/>
            <a:ext cx="8186737" cy="588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Number Placeholder 3"/>
          <p:cNvSpPr>
            <a:spLocks noGrp="1"/>
          </p:cNvSpPr>
          <p:nvPr>
            <p:ph type="sldNum" sz="quarter" idx="12"/>
          </p:nvPr>
        </p:nvSpPr>
        <p:spPr>
          <a:noFill/>
        </p:spPr>
        <p:txBody>
          <a:bodyPr/>
          <a:lstStyle/>
          <a:p>
            <a:fld id="{07D4142F-BE20-48A8-A24A-950E1963AB14}" type="slidenum">
              <a:rPr lang="en-US" smtClean="0"/>
              <a:pPr/>
              <a:t>44</a:t>
            </a:fld>
            <a:endParaRPr lang="en-US" smtClean="0"/>
          </a:p>
        </p:txBody>
      </p:sp>
      <p:sp>
        <p:nvSpPr>
          <p:cNvPr id="18841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EEBF3B3-C1D1-432C-8E0A-5A64F96F90EE}" type="slidenum">
              <a:rPr lang="en-US" sz="1400"/>
              <a:pPr algn="r"/>
              <a:t>44</a:t>
            </a:fld>
            <a:endParaRPr lang="en-US" sz="1400"/>
          </a:p>
        </p:txBody>
      </p:sp>
      <p:sp>
        <p:nvSpPr>
          <p:cNvPr id="188419"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2EC8409-051C-4FFE-9F19-882A5E921E88}" type="slidenum">
              <a:rPr lang="en-US" sz="1400"/>
              <a:pPr algn="r"/>
              <a:t>44</a:t>
            </a:fld>
            <a:endParaRPr lang="en-US" sz="1400"/>
          </a:p>
        </p:txBody>
      </p:sp>
      <p:sp>
        <p:nvSpPr>
          <p:cNvPr id="188420" name="Rectangle 2"/>
          <p:cNvSpPr>
            <a:spLocks noGrp="1" noChangeArrowheads="1"/>
          </p:cNvSpPr>
          <p:nvPr>
            <p:ph type="title" idx="4294967295"/>
          </p:nvPr>
        </p:nvSpPr>
        <p:spPr>
          <a:xfrm>
            <a:off x="457200" y="381000"/>
            <a:ext cx="8229600" cy="609600"/>
          </a:xfrm>
        </p:spPr>
        <p:txBody>
          <a:bodyPr/>
          <a:lstStyle/>
          <a:p>
            <a:pPr eaLnBrk="1" hangingPunct="1"/>
            <a:r>
              <a:rPr lang="en-US" sz="2800" smtClean="0"/>
              <a:t>FMP Sample Template</a:t>
            </a:r>
          </a:p>
        </p:txBody>
      </p:sp>
      <p:sp>
        <p:nvSpPr>
          <p:cNvPr id="188421" name="Text Box 5"/>
          <p:cNvSpPr txBox="1">
            <a:spLocks noChangeArrowheads="1"/>
          </p:cNvSpPr>
          <p:nvPr/>
        </p:nvSpPr>
        <p:spPr bwMode="auto">
          <a:xfrm>
            <a:off x="6172200" y="6248400"/>
            <a:ext cx="2173288" cy="304800"/>
          </a:xfrm>
          <a:prstGeom prst="rect">
            <a:avLst/>
          </a:prstGeom>
          <a:noFill/>
          <a:ln w="9525">
            <a:noFill/>
            <a:miter lim="800000"/>
            <a:headEnd/>
            <a:tailEnd/>
          </a:ln>
        </p:spPr>
        <p:txBody>
          <a:bodyPr wrap="none">
            <a:spAutoFit/>
          </a:bodyPr>
          <a:lstStyle/>
          <a:p>
            <a:r>
              <a:rPr lang="en-US" sz="1400">
                <a:solidFill>
                  <a:schemeClr val="bg2"/>
                </a:solidFill>
              </a:rPr>
              <a:t>Module 6: FMP Template</a:t>
            </a:r>
          </a:p>
        </p:txBody>
      </p:sp>
      <p:pic>
        <p:nvPicPr>
          <p:cNvPr id="188422" name="Picture 6"/>
          <p:cNvPicPr>
            <a:picLocks noChangeAspect="1" noChangeArrowheads="1"/>
          </p:cNvPicPr>
          <p:nvPr/>
        </p:nvPicPr>
        <p:blipFill>
          <a:blip r:embed="rId3"/>
          <a:srcRect/>
          <a:stretch>
            <a:fillRect/>
          </a:stretch>
        </p:blipFill>
        <p:spPr bwMode="auto">
          <a:xfrm>
            <a:off x="304800" y="1295400"/>
            <a:ext cx="8610600" cy="498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Number Placeholder 3"/>
          <p:cNvSpPr>
            <a:spLocks noGrp="1"/>
          </p:cNvSpPr>
          <p:nvPr>
            <p:ph type="sldNum" sz="quarter" idx="12"/>
          </p:nvPr>
        </p:nvSpPr>
        <p:spPr>
          <a:noFill/>
        </p:spPr>
        <p:txBody>
          <a:bodyPr/>
          <a:lstStyle/>
          <a:p>
            <a:fld id="{1C3919FC-5D9B-4851-840B-22D39848B2AA}" type="slidenum">
              <a:rPr lang="en-US" smtClean="0"/>
              <a:pPr/>
              <a:t>45</a:t>
            </a:fld>
            <a:endParaRPr lang="en-US" smtClean="0"/>
          </a:p>
        </p:txBody>
      </p:sp>
      <p:sp>
        <p:nvSpPr>
          <p:cNvPr id="19046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BFD2242-FF74-46A1-A175-7BD572226551}" type="slidenum">
              <a:rPr lang="en-US" sz="1400"/>
              <a:pPr algn="r"/>
              <a:t>45</a:t>
            </a:fld>
            <a:endParaRPr lang="en-US" sz="1400"/>
          </a:p>
        </p:txBody>
      </p:sp>
      <p:sp>
        <p:nvSpPr>
          <p:cNvPr id="190467"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6D7C249-8A59-42A7-AF1A-72C0F5DADC46}" type="slidenum">
              <a:rPr lang="en-US" sz="1400"/>
              <a:pPr algn="r"/>
              <a:t>45</a:t>
            </a:fld>
            <a:endParaRPr lang="en-US" sz="1400"/>
          </a:p>
        </p:txBody>
      </p:sp>
      <p:sp>
        <p:nvSpPr>
          <p:cNvPr id="190468" name="Rectangle 2"/>
          <p:cNvSpPr>
            <a:spLocks noGrp="1" noChangeArrowheads="1"/>
          </p:cNvSpPr>
          <p:nvPr>
            <p:ph type="title" idx="4294967295"/>
          </p:nvPr>
        </p:nvSpPr>
        <p:spPr>
          <a:xfrm>
            <a:off x="457200" y="381000"/>
            <a:ext cx="8229600" cy="609600"/>
          </a:xfrm>
        </p:spPr>
        <p:txBody>
          <a:bodyPr/>
          <a:lstStyle/>
          <a:p>
            <a:pPr eaLnBrk="1" hangingPunct="1"/>
            <a:r>
              <a:rPr lang="en-US" sz="2800" smtClean="0"/>
              <a:t>FMP Sample Template</a:t>
            </a:r>
          </a:p>
        </p:txBody>
      </p:sp>
      <p:sp>
        <p:nvSpPr>
          <p:cNvPr id="190469" name="Text Box 5"/>
          <p:cNvSpPr txBox="1">
            <a:spLocks noChangeArrowheads="1"/>
          </p:cNvSpPr>
          <p:nvPr/>
        </p:nvSpPr>
        <p:spPr bwMode="auto">
          <a:xfrm>
            <a:off x="6172200" y="6248400"/>
            <a:ext cx="2173288" cy="304800"/>
          </a:xfrm>
          <a:prstGeom prst="rect">
            <a:avLst/>
          </a:prstGeom>
          <a:noFill/>
          <a:ln w="9525">
            <a:noFill/>
            <a:miter lim="800000"/>
            <a:headEnd/>
            <a:tailEnd/>
          </a:ln>
        </p:spPr>
        <p:txBody>
          <a:bodyPr wrap="none">
            <a:spAutoFit/>
          </a:bodyPr>
          <a:lstStyle/>
          <a:p>
            <a:r>
              <a:rPr lang="en-US" sz="1400">
                <a:solidFill>
                  <a:schemeClr val="bg2"/>
                </a:solidFill>
              </a:rPr>
              <a:t>Module 6: FMP Template</a:t>
            </a:r>
          </a:p>
        </p:txBody>
      </p:sp>
      <p:pic>
        <p:nvPicPr>
          <p:cNvPr id="190470" name="Picture 6"/>
          <p:cNvPicPr>
            <a:picLocks noChangeAspect="1" noChangeArrowheads="1"/>
          </p:cNvPicPr>
          <p:nvPr/>
        </p:nvPicPr>
        <p:blipFill>
          <a:blip r:embed="rId3"/>
          <a:srcRect/>
          <a:stretch>
            <a:fillRect/>
          </a:stretch>
        </p:blipFill>
        <p:spPr bwMode="auto">
          <a:xfrm>
            <a:off x="304800" y="1289050"/>
            <a:ext cx="8839200" cy="427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Number Placeholder 3"/>
          <p:cNvSpPr>
            <a:spLocks noGrp="1"/>
          </p:cNvSpPr>
          <p:nvPr>
            <p:ph type="sldNum" sz="quarter" idx="12"/>
          </p:nvPr>
        </p:nvSpPr>
        <p:spPr>
          <a:noFill/>
        </p:spPr>
        <p:txBody>
          <a:bodyPr/>
          <a:lstStyle/>
          <a:p>
            <a:fld id="{CAAC2BAE-DB0A-4E74-A16C-5F52AAF9E88F}" type="slidenum">
              <a:rPr lang="en-US" smtClean="0"/>
              <a:pPr/>
              <a:t>46</a:t>
            </a:fld>
            <a:endParaRPr lang="en-US" smtClean="0"/>
          </a:p>
        </p:txBody>
      </p:sp>
      <p:sp>
        <p:nvSpPr>
          <p:cNvPr id="19251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B48F47B-63EC-442D-9199-D67F3E2B01C8}" type="slidenum">
              <a:rPr lang="en-US" sz="1400"/>
              <a:pPr algn="r"/>
              <a:t>46</a:t>
            </a:fld>
            <a:endParaRPr lang="en-US" sz="1400"/>
          </a:p>
        </p:txBody>
      </p:sp>
      <p:sp>
        <p:nvSpPr>
          <p:cNvPr id="192515"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CD37227-1BFA-4E6D-BF31-E5A3F1C143AE}" type="slidenum">
              <a:rPr lang="en-US" sz="1400"/>
              <a:pPr algn="r"/>
              <a:t>46</a:t>
            </a:fld>
            <a:endParaRPr lang="en-US" sz="1400"/>
          </a:p>
        </p:txBody>
      </p:sp>
      <p:sp>
        <p:nvSpPr>
          <p:cNvPr id="192516" name="Rectangle 2"/>
          <p:cNvSpPr>
            <a:spLocks noGrp="1" noChangeArrowheads="1"/>
          </p:cNvSpPr>
          <p:nvPr>
            <p:ph type="title" idx="4294967295"/>
          </p:nvPr>
        </p:nvSpPr>
        <p:spPr>
          <a:xfrm>
            <a:off x="457200" y="-76200"/>
            <a:ext cx="8229600" cy="609600"/>
          </a:xfrm>
        </p:spPr>
        <p:txBody>
          <a:bodyPr/>
          <a:lstStyle/>
          <a:p>
            <a:pPr eaLnBrk="1" hangingPunct="1"/>
            <a:r>
              <a:rPr lang="en-US" sz="2800" smtClean="0"/>
              <a:t>FMP Sample Template</a:t>
            </a:r>
          </a:p>
        </p:txBody>
      </p:sp>
      <p:pic>
        <p:nvPicPr>
          <p:cNvPr id="192517" name="Picture 5"/>
          <p:cNvPicPr>
            <a:picLocks noChangeAspect="1" noChangeArrowheads="1"/>
          </p:cNvPicPr>
          <p:nvPr/>
        </p:nvPicPr>
        <p:blipFill>
          <a:blip r:embed="rId3"/>
          <a:srcRect/>
          <a:stretch>
            <a:fillRect/>
          </a:stretch>
        </p:blipFill>
        <p:spPr bwMode="auto">
          <a:xfrm>
            <a:off x="152400" y="463550"/>
            <a:ext cx="8610600" cy="578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Number Placeholder 4"/>
          <p:cNvSpPr>
            <a:spLocks noGrp="1"/>
          </p:cNvSpPr>
          <p:nvPr>
            <p:ph type="sldNum" sz="quarter" idx="12"/>
          </p:nvPr>
        </p:nvSpPr>
        <p:spPr>
          <a:noFill/>
        </p:spPr>
        <p:txBody>
          <a:bodyPr/>
          <a:lstStyle/>
          <a:p>
            <a:fld id="{137AE3CD-83BB-41B5-BE43-60B5506EF515}" type="slidenum">
              <a:rPr lang="en-US" smtClean="0"/>
              <a:pPr/>
              <a:t>47</a:t>
            </a:fld>
            <a:endParaRPr lang="en-US" smtClean="0"/>
          </a:p>
        </p:txBody>
      </p:sp>
      <p:sp>
        <p:nvSpPr>
          <p:cNvPr id="194562" name="Rectangle 2"/>
          <p:cNvSpPr>
            <a:spLocks noGrp="1" noChangeArrowheads="1"/>
          </p:cNvSpPr>
          <p:nvPr>
            <p:ph type="title"/>
          </p:nvPr>
        </p:nvSpPr>
        <p:spPr>
          <a:xfrm>
            <a:off x="381000" y="274638"/>
            <a:ext cx="8305800" cy="563562"/>
          </a:xfrm>
        </p:spPr>
        <p:txBody>
          <a:bodyPr/>
          <a:lstStyle/>
          <a:p>
            <a:pPr eaLnBrk="1" hangingPunct="1"/>
            <a:r>
              <a:rPr lang="en-US" sz="2800" smtClean="0"/>
              <a:t>Post Application Summary Sample Template</a:t>
            </a:r>
          </a:p>
        </p:txBody>
      </p:sp>
      <p:pic>
        <p:nvPicPr>
          <p:cNvPr id="194563" name="Picture 3"/>
          <p:cNvPicPr>
            <a:picLocks noChangeAspect="1" noChangeArrowheads="1"/>
          </p:cNvPicPr>
          <p:nvPr/>
        </p:nvPicPr>
        <p:blipFill>
          <a:blip r:embed="rId3"/>
          <a:srcRect/>
          <a:stretch>
            <a:fillRect/>
          </a:stretch>
        </p:blipFill>
        <p:spPr bwMode="auto">
          <a:xfrm>
            <a:off x="685800" y="762000"/>
            <a:ext cx="7772400" cy="5321300"/>
          </a:xfrm>
          <a:prstGeom prst="rect">
            <a:avLst/>
          </a:prstGeom>
          <a:noFill/>
          <a:ln w="9525">
            <a:noFill/>
            <a:miter lim="800000"/>
            <a:headEnd/>
            <a:tailEnd/>
          </a:ln>
        </p:spPr>
      </p:pic>
      <p:sp>
        <p:nvSpPr>
          <p:cNvPr id="194564" name="Text Box 4"/>
          <p:cNvSpPr txBox="1">
            <a:spLocks noChangeArrowheads="1"/>
          </p:cNvSpPr>
          <p:nvPr/>
        </p:nvSpPr>
        <p:spPr bwMode="auto">
          <a:xfrm>
            <a:off x="5334000" y="6248400"/>
            <a:ext cx="3071813" cy="304800"/>
          </a:xfrm>
          <a:prstGeom prst="rect">
            <a:avLst/>
          </a:prstGeom>
          <a:noFill/>
          <a:ln w="9525">
            <a:noFill/>
            <a:miter lim="800000"/>
            <a:headEnd/>
            <a:tailEnd/>
          </a:ln>
        </p:spPr>
        <p:txBody>
          <a:bodyPr wrap="none">
            <a:spAutoFit/>
          </a:bodyPr>
          <a:lstStyle/>
          <a:p>
            <a:r>
              <a:rPr lang="en-US" sz="1400">
                <a:solidFill>
                  <a:schemeClr val="bg2"/>
                </a:solidFill>
              </a:rPr>
              <a:t>Module 6: Post Application Template</a:t>
            </a:r>
          </a:p>
        </p:txBody>
      </p:sp>
      <p:sp>
        <p:nvSpPr>
          <p:cNvPr id="194565" name="Rectangle 6"/>
          <p:cNvSpPr>
            <a:spLocks noChangeArrowheads="1"/>
          </p:cNvSpPr>
          <p:nvPr/>
        </p:nvSpPr>
        <p:spPr bwMode="auto">
          <a:xfrm>
            <a:off x="685800" y="1143000"/>
            <a:ext cx="7848600" cy="304800"/>
          </a:xfrm>
          <a:prstGeom prst="rect">
            <a:avLst/>
          </a:prstGeom>
          <a:noFill/>
          <a:ln w="38100">
            <a:solidFill>
              <a:srgbClr val="FF0000"/>
            </a:solidFill>
            <a:miter lim="800000"/>
            <a:headEnd/>
            <a:tailEnd/>
          </a:ln>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Number Placeholder 4"/>
          <p:cNvSpPr>
            <a:spLocks noGrp="1"/>
          </p:cNvSpPr>
          <p:nvPr>
            <p:ph type="sldNum" sz="quarter" idx="12"/>
          </p:nvPr>
        </p:nvSpPr>
        <p:spPr>
          <a:noFill/>
        </p:spPr>
        <p:txBody>
          <a:bodyPr/>
          <a:lstStyle/>
          <a:p>
            <a:fld id="{ED7EF13E-53F5-4D7D-8E55-FD7F17AC10C2}" type="slidenum">
              <a:rPr lang="en-US" smtClean="0"/>
              <a:pPr/>
              <a:t>48</a:t>
            </a:fld>
            <a:endParaRPr lang="en-US" smtClean="0"/>
          </a:p>
        </p:txBody>
      </p:sp>
      <p:sp>
        <p:nvSpPr>
          <p:cNvPr id="196610" name="Rectangle 2"/>
          <p:cNvSpPr>
            <a:spLocks noGrp="1" noChangeArrowheads="1"/>
          </p:cNvSpPr>
          <p:nvPr>
            <p:ph type="title"/>
          </p:nvPr>
        </p:nvSpPr>
        <p:spPr>
          <a:xfrm>
            <a:off x="381000" y="274638"/>
            <a:ext cx="8305800" cy="563562"/>
          </a:xfrm>
        </p:spPr>
        <p:txBody>
          <a:bodyPr/>
          <a:lstStyle/>
          <a:p>
            <a:pPr eaLnBrk="1" hangingPunct="1"/>
            <a:r>
              <a:rPr lang="en-US" sz="2800" smtClean="0"/>
              <a:t>Post Application Summary Sample Template</a:t>
            </a:r>
          </a:p>
        </p:txBody>
      </p:sp>
      <p:sp>
        <p:nvSpPr>
          <p:cNvPr id="196611" name="Text Box 3"/>
          <p:cNvSpPr txBox="1">
            <a:spLocks noChangeArrowheads="1"/>
          </p:cNvSpPr>
          <p:nvPr/>
        </p:nvSpPr>
        <p:spPr bwMode="auto">
          <a:xfrm>
            <a:off x="5257800" y="6248400"/>
            <a:ext cx="3071813" cy="304800"/>
          </a:xfrm>
          <a:prstGeom prst="rect">
            <a:avLst/>
          </a:prstGeom>
          <a:noFill/>
          <a:ln w="9525">
            <a:noFill/>
            <a:miter lim="800000"/>
            <a:headEnd/>
            <a:tailEnd/>
          </a:ln>
        </p:spPr>
        <p:txBody>
          <a:bodyPr wrap="none">
            <a:spAutoFit/>
          </a:bodyPr>
          <a:lstStyle/>
          <a:p>
            <a:r>
              <a:rPr lang="en-US" sz="1400">
                <a:solidFill>
                  <a:schemeClr val="bg2"/>
                </a:solidFill>
              </a:rPr>
              <a:t>Module 6: Post Application Template</a:t>
            </a:r>
          </a:p>
        </p:txBody>
      </p:sp>
      <p:pic>
        <p:nvPicPr>
          <p:cNvPr id="196612" name="Picture 4"/>
          <p:cNvPicPr>
            <a:picLocks noChangeAspect="1" noChangeArrowheads="1"/>
          </p:cNvPicPr>
          <p:nvPr/>
        </p:nvPicPr>
        <p:blipFill>
          <a:blip r:embed="rId3"/>
          <a:srcRect/>
          <a:stretch>
            <a:fillRect/>
          </a:stretch>
        </p:blipFill>
        <p:spPr bwMode="auto">
          <a:xfrm>
            <a:off x="152400" y="996950"/>
            <a:ext cx="8839200" cy="522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Number Placeholder 5"/>
          <p:cNvSpPr>
            <a:spLocks noGrp="1"/>
          </p:cNvSpPr>
          <p:nvPr>
            <p:ph type="sldNum" sz="quarter" idx="12"/>
          </p:nvPr>
        </p:nvSpPr>
        <p:spPr>
          <a:noFill/>
        </p:spPr>
        <p:txBody>
          <a:bodyPr/>
          <a:lstStyle/>
          <a:p>
            <a:fld id="{71F05203-8A75-4CB5-98F4-97FFD504063B}" type="slidenum">
              <a:rPr lang="en-US" smtClean="0"/>
              <a:pPr/>
              <a:t>49</a:t>
            </a:fld>
            <a:endParaRPr lang="en-US" smtClean="0"/>
          </a:p>
        </p:txBody>
      </p:sp>
      <p:sp>
        <p:nvSpPr>
          <p:cNvPr id="198658" name="Rectangle 2"/>
          <p:cNvSpPr>
            <a:spLocks noGrp="1" noChangeArrowheads="1"/>
          </p:cNvSpPr>
          <p:nvPr>
            <p:ph type="ctrTitle"/>
          </p:nvPr>
        </p:nvSpPr>
        <p:spPr>
          <a:xfrm>
            <a:off x="457200" y="914400"/>
            <a:ext cx="7696200" cy="2209800"/>
          </a:xfrm>
        </p:spPr>
        <p:txBody>
          <a:bodyPr/>
          <a:lstStyle/>
          <a:p>
            <a:pPr eaLnBrk="1" hangingPunct="1"/>
            <a:r>
              <a:rPr lang="en-US" smtClean="0"/>
              <a:t/>
            </a:r>
            <a:br>
              <a:rPr lang="en-US" smtClean="0"/>
            </a:br>
            <a:r>
              <a:rPr lang="en-US" sz="4800" smtClean="0"/>
              <a:t>Buffer Zones</a:t>
            </a:r>
            <a:br>
              <a:rPr lang="en-US" sz="4800" smtClean="0"/>
            </a:br>
            <a:r>
              <a:rPr lang="en-US" sz="3200" smtClean="0"/>
              <a:t>Distances, Credits &amp; Posting</a:t>
            </a:r>
            <a:br>
              <a:rPr lang="en-US" sz="3200" smtClean="0"/>
            </a:br>
            <a:r>
              <a:rPr lang="en-US" sz="3200" smtClean="0"/>
              <a:t> (2011)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92" name="Slide Number Placeholder 3"/>
          <p:cNvSpPr>
            <a:spLocks noGrp="1"/>
          </p:cNvSpPr>
          <p:nvPr>
            <p:ph type="sldNum" sz="quarter" idx="12"/>
          </p:nvPr>
        </p:nvSpPr>
        <p:spPr>
          <a:noFill/>
        </p:spPr>
        <p:txBody>
          <a:bodyPr/>
          <a:lstStyle/>
          <a:p>
            <a:fld id="{45A39D37-F168-4D12-B2FD-B6AC45EF2C98}" type="slidenum">
              <a:rPr lang="en-US" smtClean="0"/>
              <a:pPr/>
              <a:t>5</a:t>
            </a:fld>
            <a:endParaRPr lang="en-US" smtClean="0"/>
          </a:p>
        </p:txBody>
      </p:sp>
      <p:sp>
        <p:nvSpPr>
          <p:cNvPr id="10139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CF45922-740F-496D-BD37-3854FF860E62}" type="slidenum">
              <a:rPr lang="en-US" sz="1400"/>
              <a:pPr algn="r"/>
              <a:t>5</a:t>
            </a:fld>
            <a:endParaRPr lang="en-US" sz="1400"/>
          </a:p>
        </p:txBody>
      </p:sp>
      <p:pic>
        <p:nvPicPr>
          <p:cNvPr id="101394" name="Picture 2"/>
          <p:cNvPicPr>
            <a:picLocks noChangeAspect="1" noChangeArrowheads="1"/>
          </p:cNvPicPr>
          <p:nvPr/>
        </p:nvPicPr>
        <p:blipFill>
          <a:blip r:embed="rId4"/>
          <a:srcRect/>
          <a:stretch>
            <a:fillRect/>
          </a:stretch>
        </p:blipFill>
        <p:spPr bwMode="auto">
          <a:xfrm>
            <a:off x="0" y="0"/>
            <a:ext cx="1676400" cy="1905000"/>
          </a:xfrm>
          <a:prstGeom prst="rect">
            <a:avLst/>
          </a:prstGeom>
          <a:noFill/>
          <a:ln w="9525">
            <a:noFill/>
            <a:miter lim="800000"/>
            <a:headEnd/>
            <a:tailEnd/>
          </a:ln>
        </p:spPr>
      </p:pic>
      <p:pic>
        <p:nvPicPr>
          <p:cNvPr id="101395" name="Picture 3"/>
          <p:cNvPicPr>
            <a:picLocks noChangeAspect="1" noChangeArrowheads="1"/>
          </p:cNvPicPr>
          <p:nvPr/>
        </p:nvPicPr>
        <p:blipFill>
          <a:blip r:embed="rId5"/>
          <a:srcRect/>
          <a:stretch>
            <a:fillRect/>
          </a:stretch>
        </p:blipFill>
        <p:spPr bwMode="auto">
          <a:xfrm>
            <a:off x="0" y="3124200"/>
            <a:ext cx="1676400" cy="2057400"/>
          </a:xfrm>
          <a:prstGeom prst="rect">
            <a:avLst/>
          </a:prstGeom>
          <a:noFill/>
          <a:ln w="9525">
            <a:noFill/>
            <a:miter lim="800000"/>
            <a:headEnd/>
            <a:tailEnd/>
          </a:ln>
        </p:spPr>
      </p:pic>
      <p:sp>
        <p:nvSpPr>
          <p:cNvPr id="101396" name="Rectangle 4"/>
          <p:cNvSpPr>
            <a:spLocks noGrp="1" noChangeArrowheads="1"/>
          </p:cNvSpPr>
          <p:nvPr>
            <p:ph type="title" idx="4294967295"/>
          </p:nvPr>
        </p:nvSpPr>
        <p:spPr>
          <a:xfrm>
            <a:off x="1752600" y="152400"/>
            <a:ext cx="6096000" cy="457200"/>
          </a:xfrm>
        </p:spPr>
        <p:txBody>
          <a:bodyPr/>
          <a:lstStyle/>
          <a:p>
            <a:pPr eaLnBrk="1" hangingPunct="1"/>
            <a:r>
              <a:rPr lang="en-US" sz="3200" smtClean="0"/>
              <a:t>Application Methods</a:t>
            </a:r>
            <a:r>
              <a:rPr lang="en-US" sz="4000" smtClean="0"/>
              <a:t> </a:t>
            </a:r>
          </a:p>
        </p:txBody>
      </p:sp>
      <p:graphicFrame>
        <p:nvGraphicFramePr>
          <p:cNvPr id="101391" name="Object 15"/>
          <p:cNvGraphicFramePr>
            <a:graphicFrameLocks noGrp="1" noChangeAspect="1"/>
          </p:cNvGraphicFramePr>
          <p:nvPr>
            <p:ph idx="4294967295"/>
          </p:nvPr>
        </p:nvGraphicFramePr>
        <p:xfrm>
          <a:off x="1770063" y="990600"/>
          <a:ext cx="5559425" cy="4618038"/>
        </p:xfrm>
        <a:graphic>
          <a:graphicData uri="http://schemas.openxmlformats.org/presentationml/2006/ole">
            <p:oleObj spid="_x0000_s101391" name="Document" r:id="rId6" imgW="6086321" imgH="5056230" progId="Word.Document.8">
              <p:embed/>
            </p:oleObj>
          </a:graphicData>
        </a:graphic>
      </p:graphicFrame>
      <p:pic>
        <p:nvPicPr>
          <p:cNvPr id="101397" name="Picture 5" descr="fig25"/>
          <p:cNvPicPr>
            <a:picLocks noChangeAspect="1" noChangeArrowheads="1"/>
          </p:cNvPicPr>
          <p:nvPr/>
        </p:nvPicPr>
        <p:blipFill>
          <a:blip r:embed="rId7"/>
          <a:srcRect/>
          <a:stretch>
            <a:fillRect/>
          </a:stretch>
        </p:blipFill>
        <p:spPr bwMode="auto">
          <a:xfrm>
            <a:off x="0" y="1905000"/>
            <a:ext cx="1676400" cy="1752600"/>
          </a:xfrm>
          <a:prstGeom prst="rect">
            <a:avLst/>
          </a:prstGeom>
          <a:noFill/>
          <a:ln w="9525">
            <a:noFill/>
            <a:miter lim="800000"/>
            <a:headEnd/>
            <a:tailEnd/>
          </a:ln>
        </p:spPr>
      </p:pic>
      <p:pic>
        <p:nvPicPr>
          <p:cNvPr id="101398" name="Picture 7"/>
          <p:cNvPicPr>
            <a:picLocks noChangeAspect="1" noChangeArrowheads="1"/>
          </p:cNvPicPr>
          <p:nvPr/>
        </p:nvPicPr>
        <p:blipFill>
          <a:blip r:embed="rId8"/>
          <a:srcRect/>
          <a:stretch>
            <a:fillRect/>
          </a:stretch>
        </p:blipFill>
        <p:spPr bwMode="auto">
          <a:xfrm>
            <a:off x="7391400" y="5029200"/>
            <a:ext cx="1752600" cy="1828800"/>
          </a:xfrm>
          <a:prstGeom prst="rect">
            <a:avLst/>
          </a:prstGeom>
          <a:noFill/>
          <a:ln w="9525">
            <a:noFill/>
            <a:miter lim="800000"/>
            <a:headEnd/>
            <a:tailEnd/>
          </a:ln>
        </p:spPr>
      </p:pic>
      <p:pic>
        <p:nvPicPr>
          <p:cNvPr id="101399" name="Picture 3"/>
          <p:cNvPicPr>
            <a:picLocks noChangeAspect="1" noChangeArrowheads="1"/>
          </p:cNvPicPr>
          <p:nvPr/>
        </p:nvPicPr>
        <p:blipFill>
          <a:blip r:embed="rId9"/>
          <a:srcRect/>
          <a:stretch>
            <a:fillRect/>
          </a:stretch>
        </p:blipFill>
        <p:spPr bwMode="auto">
          <a:xfrm>
            <a:off x="0" y="5181600"/>
            <a:ext cx="1676400" cy="1676400"/>
          </a:xfrm>
          <a:prstGeom prst="rect">
            <a:avLst/>
          </a:prstGeom>
          <a:noFill/>
          <a:ln w="9525">
            <a:noFill/>
            <a:miter lim="800000"/>
            <a:headEnd/>
            <a:tailEnd/>
          </a:ln>
        </p:spPr>
      </p:pic>
      <p:pic>
        <p:nvPicPr>
          <p:cNvPr id="101400" name="Picture 9" descr="Basamid_Turf_Farm_005"/>
          <p:cNvPicPr>
            <a:picLocks noChangeAspect="1" noChangeArrowheads="1"/>
          </p:cNvPicPr>
          <p:nvPr/>
        </p:nvPicPr>
        <p:blipFill>
          <a:blip r:embed="rId10"/>
          <a:srcRect/>
          <a:stretch>
            <a:fillRect/>
          </a:stretch>
        </p:blipFill>
        <p:spPr bwMode="auto">
          <a:xfrm>
            <a:off x="7391400" y="3657600"/>
            <a:ext cx="1752600" cy="1693863"/>
          </a:xfrm>
          <a:prstGeom prst="rect">
            <a:avLst/>
          </a:prstGeom>
          <a:noFill/>
          <a:ln w="9525">
            <a:noFill/>
            <a:miter lim="800000"/>
            <a:headEnd/>
            <a:tailEnd/>
          </a:ln>
        </p:spPr>
      </p:pic>
      <p:pic>
        <p:nvPicPr>
          <p:cNvPr id="101401" name="Picture 10"/>
          <p:cNvPicPr>
            <a:picLocks noChangeAspect="1" noChangeArrowheads="1"/>
          </p:cNvPicPr>
          <p:nvPr/>
        </p:nvPicPr>
        <p:blipFill>
          <a:blip r:embed="rId11"/>
          <a:srcRect/>
          <a:stretch>
            <a:fillRect/>
          </a:stretch>
        </p:blipFill>
        <p:spPr bwMode="auto">
          <a:xfrm>
            <a:off x="7391400" y="1676400"/>
            <a:ext cx="1752600" cy="1981200"/>
          </a:xfrm>
          <a:prstGeom prst="rect">
            <a:avLst/>
          </a:prstGeom>
          <a:noFill/>
          <a:ln w="9525">
            <a:noFill/>
            <a:miter lim="800000"/>
            <a:headEnd/>
            <a:tailEnd/>
          </a:ln>
        </p:spPr>
      </p:pic>
      <p:sp>
        <p:nvSpPr>
          <p:cNvPr id="101402" name="Text Box 11"/>
          <p:cNvSpPr txBox="1">
            <a:spLocks noChangeArrowheads="1"/>
          </p:cNvSpPr>
          <p:nvPr/>
        </p:nvSpPr>
        <p:spPr bwMode="auto">
          <a:xfrm>
            <a:off x="7772400" y="6324600"/>
            <a:ext cx="1371600" cy="366713"/>
          </a:xfrm>
          <a:prstGeom prst="rect">
            <a:avLst/>
          </a:prstGeom>
          <a:noFill/>
          <a:ln w="9525">
            <a:noFill/>
            <a:miter lim="800000"/>
            <a:headEnd/>
            <a:tailEnd/>
          </a:ln>
        </p:spPr>
        <p:txBody>
          <a:bodyPr>
            <a:spAutoFit/>
          </a:bodyPr>
          <a:lstStyle/>
          <a:p>
            <a:pPr>
              <a:spcBef>
                <a:spcPct val="50000"/>
              </a:spcBef>
            </a:pPr>
            <a:r>
              <a:rPr lang="en-US" b="1">
                <a:solidFill>
                  <a:srgbClr val="FFFF00"/>
                </a:solidFill>
              </a:rPr>
              <a:t>Hot gas</a:t>
            </a:r>
          </a:p>
        </p:txBody>
      </p:sp>
      <p:sp>
        <p:nvSpPr>
          <p:cNvPr id="101403" name="Text Box 12"/>
          <p:cNvSpPr txBox="1">
            <a:spLocks noChangeArrowheads="1"/>
          </p:cNvSpPr>
          <p:nvPr/>
        </p:nvSpPr>
        <p:spPr bwMode="auto">
          <a:xfrm>
            <a:off x="0" y="0"/>
            <a:ext cx="1600200" cy="641350"/>
          </a:xfrm>
          <a:prstGeom prst="rect">
            <a:avLst/>
          </a:prstGeom>
          <a:noFill/>
          <a:ln w="9525">
            <a:noFill/>
            <a:miter lim="800000"/>
            <a:headEnd/>
            <a:tailEnd/>
          </a:ln>
        </p:spPr>
        <p:txBody>
          <a:bodyPr>
            <a:spAutoFit/>
          </a:bodyPr>
          <a:lstStyle/>
          <a:p>
            <a:pPr algn="ctr"/>
            <a:r>
              <a:rPr lang="en-US" b="1">
                <a:solidFill>
                  <a:srgbClr val="FFFF00"/>
                </a:solidFill>
              </a:rPr>
              <a:t>Shank bedded</a:t>
            </a:r>
          </a:p>
        </p:txBody>
      </p:sp>
      <p:sp>
        <p:nvSpPr>
          <p:cNvPr id="101404" name="Text Box 13"/>
          <p:cNvSpPr txBox="1">
            <a:spLocks noChangeArrowheads="1"/>
          </p:cNvSpPr>
          <p:nvPr/>
        </p:nvSpPr>
        <p:spPr bwMode="auto">
          <a:xfrm>
            <a:off x="7375525" y="3733800"/>
            <a:ext cx="1768475" cy="366713"/>
          </a:xfrm>
          <a:prstGeom prst="rect">
            <a:avLst/>
          </a:prstGeom>
          <a:noFill/>
          <a:ln w="9525">
            <a:noFill/>
            <a:miter lim="800000"/>
            <a:headEnd/>
            <a:tailEnd/>
          </a:ln>
        </p:spPr>
        <p:txBody>
          <a:bodyPr>
            <a:spAutoFit/>
          </a:bodyPr>
          <a:lstStyle/>
          <a:p>
            <a:pPr algn="ctr"/>
            <a:r>
              <a:rPr lang="en-US" b="1">
                <a:solidFill>
                  <a:srgbClr val="FFFF00"/>
                </a:solidFill>
              </a:rPr>
              <a:t>Rotor tiller</a:t>
            </a:r>
          </a:p>
        </p:txBody>
      </p:sp>
      <p:sp>
        <p:nvSpPr>
          <p:cNvPr id="101405" name="Text Box 14"/>
          <p:cNvSpPr txBox="1">
            <a:spLocks noChangeArrowheads="1"/>
          </p:cNvSpPr>
          <p:nvPr/>
        </p:nvSpPr>
        <p:spPr bwMode="auto">
          <a:xfrm>
            <a:off x="7448550" y="3124200"/>
            <a:ext cx="1695450" cy="366713"/>
          </a:xfrm>
          <a:prstGeom prst="rect">
            <a:avLst/>
          </a:prstGeom>
          <a:noFill/>
          <a:ln w="9525">
            <a:noFill/>
            <a:miter lim="800000"/>
            <a:headEnd/>
            <a:tailEnd/>
          </a:ln>
        </p:spPr>
        <p:txBody>
          <a:bodyPr wrap="none">
            <a:spAutoFit/>
          </a:bodyPr>
          <a:lstStyle/>
          <a:p>
            <a:r>
              <a:rPr lang="en-US" b="1">
                <a:solidFill>
                  <a:srgbClr val="FFFF00"/>
                </a:solidFill>
              </a:rPr>
              <a:t>Drip irrigation</a:t>
            </a:r>
          </a:p>
        </p:txBody>
      </p:sp>
      <p:sp>
        <p:nvSpPr>
          <p:cNvPr id="101406" name="Text Box 15"/>
          <p:cNvSpPr txBox="1">
            <a:spLocks noChangeArrowheads="1"/>
          </p:cNvSpPr>
          <p:nvPr/>
        </p:nvSpPr>
        <p:spPr bwMode="auto">
          <a:xfrm>
            <a:off x="0" y="6096000"/>
            <a:ext cx="1676400" cy="641350"/>
          </a:xfrm>
          <a:prstGeom prst="rect">
            <a:avLst/>
          </a:prstGeom>
          <a:noFill/>
          <a:ln w="9525">
            <a:noFill/>
            <a:miter lim="800000"/>
            <a:headEnd/>
            <a:tailEnd/>
          </a:ln>
        </p:spPr>
        <p:txBody>
          <a:bodyPr>
            <a:spAutoFit/>
          </a:bodyPr>
          <a:lstStyle/>
          <a:p>
            <a:pPr algn="ctr"/>
            <a:r>
              <a:rPr lang="en-US" b="1">
                <a:solidFill>
                  <a:srgbClr val="FFFF00"/>
                </a:solidFill>
              </a:rPr>
              <a:t>Center </a:t>
            </a:r>
          </a:p>
          <a:p>
            <a:pPr algn="ctr"/>
            <a:r>
              <a:rPr lang="en-US" b="1">
                <a:solidFill>
                  <a:srgbClr val="FFFF00"/>
                </a:solidFill>
              </a:rPr>
              <a:t>pivot</a:t>
            </a:r>
          </a:p>
        </p:txBody>
      </p:sp>
      <p:sp>
        <p:nvSpPr>
          <p:cNvPr id="101407" name="Text Box 16"/>
          <p:cNvSpPr txBox="1">
            <a:spLocks noChangeArrowheads="1"/>
          </p:cNvSpPr>
          <p:nvPr/>
        </p:nvSpPr>
        <p:spPr bwMode="auto">
          <a:xfrm>
            <a:off x="228600" y="2971800"/>
            <a:ext cx="1311275" cy="641350"/>
          </a:xfrm>
          <a:prstGeom prst="rect">
            <a:avLst/>
          </a:prstGeom>
          <a:noFill/>
          <a:ln w="9525">
            <a:noFill/>
            <a:miter lim="800000"/>
            <a:headEnd/>
            <a:tailEnd/>
          </a:ln>
        </p:spPr>
        <p:txBody>
          <a:bodyPr>
            <a:spAutoFit/>
          </a:bodyPr>
          <a:lstStyle/>
          <a:p>
            <a:pPr algn="ctr"/>
            <a:r>
              <a:rPr lang="en-US" b="1">
                <a:solidFill>
                  <a:srgbClr val="FFFF00"/>
                </a:solidFill>
              </a:rPr>
              <a:t>Shank</a:t>
            </a:r>
          </a:p>
          <a:p>
            <a:pPr algn="ctr"/>
            <a:r>
              <a:rPr lang="en-US" b="1">
                <a:solidFill>
                  <a:srgbClr val="FFFF00"/>
                </a:solidFill>
              </a:rPr>
              <a:t>broadcast</a:t>
            </a:r>
          </a:p>
        </p:txBody>
      </p:sp>
      <p:sp>
        <p:nvSpPr>
          <p:cNvPr id="101408" name="Text Box 17"/>
          <p:cNvSpPr txBox="1">
            <a:spLocks noChangeArrowheads="1"/>
          </p:cNvSpPr>
          <p:nvPr/>
        </p:nvSpPr>
        <p:spPr bwMode="auto">
          <a:xfrm>
            <a:off x="0" y="3886200"/>
            <a:ext cx="1600200" cy="641350"/>
          </a:xfrm>
          <a:prstGeom prst="rect">
            <a:avLst/>
          </a:prstGeom>
          <a:noFill/>
          <a:ln w="9525">
            <a:noFill/>
            <a:miter lim="800000"/>
            <a:headEnd/>
            <a:tailEnd/>
          </a:ln>
        </p:spPr>
        <p:txBody>
          <a:bodyPr>
            <a:spAutoFit/>
          </a:bodyPr>
          <a:lstStyle/>
          <a:p>
            <a:pPr algn="ctr"/>
            <a:r>
              <a:rPr lang="en-US" b="1">
                <a:solidFill>
                  <a:srgbClr val="FFFF00"/>
                </a:solidFill>
              </a:rPr>
              <a:t> shank </a:t>
            </a:r>
          </a:p>
          <a:p>
            <a:pPr algn="ctr"/>
            <a:r>
              <a:rPr lang="en-US" b="1">
                <a:solidFill>
                  <a:srgbClr val="FFFF00"/>
                </a:solidFill>
              </a:rPr>
              <a:t>no tarp</a:t>
            </a:r>
          </a:p>
        </p:txBody>
      </p:sp>
      <p:pic>
        <p:nvPicPr>
          <p:cNvPr id="101409" name="Picture 18"/>
          <p:cNvPicPr>
            <a:picLocks noChangeAspect="1" noChangeArrowheads="1"/>
          </p:cNvPicPr>
          <p:nvPr/>
        </p:nvPicPr>
        <p:blipFill>
          <a:blip r:embed="rId12"/>
          <a:srcRect/>
          <a:stretch>
            <a:fillRect/>
          </a:stretch>
        </p:blipFill>
        <p:spPr bwMode="auto">
          <a:xfrm>
            <a:off x="7315200" y="0"/>
            <a:ext cx="1828800" cy="1752600"/>
          </a:xfrm>
          <a:prstGeom prst="rect">
            <a:avLst/>
          </a:prstGeom>
          <a:noFill/>
          <a:ln w="9525">
            <a:noFill/>
            <a:miter lim="800000"/>
            <a:headEnd/>
            <a:tailEnd/>
          </a:ln>
        </p:spPr>
      </p:pic>
      <p:sp>
        <p:nvSpPr>
          <p:cNvPr id="101410" name="Text Box 19"/>
          <p:cNvSpPr txBox="1">
            <a:spLocks noChangeArrowheads="1"/>
          </p:cNvSpPr>
          <p:nvPr/>
        </p:nvSpPr>
        <p:spPr bwMode="auto">
          <a:xfrm>
            <a:off x="7162800" y="1295400"/>
            <a:ext cx="2225675" cy="366713"/>
          </a:xfrm>
          <a:prstGeom prst="rect">
            <a:avLst/>
          </a:prstGeom>
          <a:noFill/>
          <a:ln w="9525">
            <a:noFill/>
            <a:miter lim="800000"/>
            <a:headEnd/>
            <a:tailEnd/>
          </a:ln>
        </p:spPr>
        <p:txBody>
          <a:bodyPr>
            <a:spAutoFit/>
          </a:bodyPr>
          <a:lstStyle/>
          <a:p>
            <a:pPr algn="ctr"/>
            <a:r>
              <a:rPr lang="en-US" b="1">
                <a:solidFill>
                  <a:srgbClr val="FFFF00"/>
                </a:solidFill>
              </a:rPr>
              <a:t> Spray blade</a:t>
            </a:r>
          </a:p>
        </p:txBody>
      </p:sp>
      <p:pic>
        <p:nvPicPr>
          <p:cNvPr id="101411" name="Picture 20"/>
          <p:cNvPicPr>
            <a:picLocks noChangeAspect="1" noChangeArrowheads="1"/>
          </p:cNvPicPr>
          <p:nvPr/>
        </p:nvPicPr>
        <p:blipFill>
          <a:blip r:embed="rId13"/>
          <a:srcRect/>
          <a:stretch>
            <a:fillRect/>
          </a:stretch>
        </p:blipFill>
        <p:spPr bwMode="auto">
          <a:xfrm>
            <a:off x="3276600" y="5562600"/>
            <a:ext cx="2362200" cy="1295400"/>
          </a:xfrm>
          <a:prstGeom prst="rect">
            <a:avLst/>
          </a:prstGeom>
          <a:noFill/>
          <a:ln w="9525">
            <a:noFill/>
            <a:miter lim="800000"/>
            <a:headEnd/>
            <a:tailEnd/>
          </a:ln>
        </p:spPr>
      </p:pic>
      <p:sp>
        <p:nvSpPr>
          <p:cNvPr id="101412" name="Text Box 21"/>
          <p:cNvSpPr txBox="1">
            <a:spLocks noChangeArrowheads="1"/>
          </p:cNvSpPr>
          <p:nvPr/>
        </p:nvSpPr>
        <p:spPr bwMode="auto">
          <a:xfrm>
            <a:off x="4343400" y="6324600"/>
            <a:ext cx="1295400" cy="366713"/>
          </a:xfrm>
          <a:prstGeom prst="rect">
            <a:avLst/>
          </a:prstGeom>
          <a:noFill/>
          <a:ln w="9525">
            <a:noFill/>
            <a:miter lim="800000"/>
            <a:headEnd/>
            <a:tailEnd/>
          </a:ln>
        </p:spPr>
        <p:txBody>
          <a:bodyPr>
            <a:spAutoFit/>
          </a:bodyPr>
          <a:lstStyle/>
          <a:p>
            <a:pPr algn="r"/>
            <a:r>
              <a:rPr lang="en-US" b="1">
                <a:solidFill>
                  <a:srgbClr val="FFFF00"/>
                </a:solidFill>
              </a:rPr>
              <a:t>Tree hole</a:t>
            </a:r>
          </a:p>
        </p:txBody>
      </p:sp>
      <p:sp>
        <p:nvSpPr>
          <p:cNvPr id="24" name="Oval 23"/>
          <p:cNvSpPr/>
          <p:nvPr/>
        </p:nvSpPr>
        <p:spPr>
          <a:xfrm>
            <a:off x="5715000" y="4724400"/>
            <a:ext cx="1524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Number Placeholder 3"/>
          <p:cNvSpPr>
            <a:spLocks noGrp="1"/>
          </p:cNvSpPr>
          <p:nvPr>
            <p:ph type="sldNum" sz="quarter" idx="12"/>
          </p:nvPr>
        </p:nvSpPr>
        <p:spPr>
          <a:noFill/>
        </p:spPr>
        <p:txBody>
          <a:bodyPr/>
          <a:lstStyle/>
          <a:p>
            <a:fld id="{BF6DAA0F-088B-4F91-BD88-FC201A6C4BC2}" type="slidenum">
              <a:rPr lang="en-US" smtClean="0"/>
              <a:pPr/>
              <a:t>50</a:t>
            </a:fld>
            <a:endParaRPr lang="en-US" smtClean="0"/>
          </a:p>
        </p:txBody>
      </p:sp>
      <p:sp>
        <p:nvSpPr>
          <p:cNvPr id="20070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D6EEC22-AF13-4F3E-9511-33F81D827B78}" type="slidenum">
              <a:rPr lang="en-US" sz="1400"/>
              <a:pPr algn="r"/>
              <a:t>50</a:t>
            </a:fld>
            <a:endParaRPr lang="en-US" sz="1400"/>
          </a:p>
        </p:txBody>
      </p:sp>
      <p:grpSp>
        <p:nvGrpSpPr>
          <p:cNvPr id="200707" name="Group 2"/>
          <p:cNvGrpSpPr>
            <a:grpSpLocks/>
          </p:cNvGrpSpPr>
          <p:nvPr/>
        </p:nvGrpSpPr>
        <p:grpSpPr bwMode="auto">
          <a:xfrm>
            <a:off x="5676900" y="990600"/>
            <a:ext cx="1550988" cy="838200"/>
            <a:chOff x="4320" y="624"/>
            <a:chExt cx="977" cy="528"/>
          </a:xfrm>
        </p:grpSpPr>
        <p:sp>
          <p:nvSpPr>
            <p:cNvPr id="200731" name="Text Box 3"/>
            <p:cNvSpPr txBox="1">
              <a:spLocks noChangeArrowheads="1"/>
            </p:cNvSpPr>
            <p:nvPr/>
          </p:nvSpPr>
          <p:spPr bwMode="auto">
            <a:xfrm>
              <a:off x="4416" y="624"/>
              <a:ext cx="881" cy="220"/>
            </a:xfrm>
            <a:prstGeom prst="rect">
              <a:avLst/>
            </a:prstGeom>
            <a:solidFill>
              <a:srgbClr val="FFFFFF">
                <a:alpha val="0"/>
              </a:srgbClr>
            </a:solidFill>
            <a:ln w="9525">
              <a:noFill/>
              <a:miter lim="800000"/>
              <a:headEnd/>
              <a:tailEnd/>
            </a:ln>
          </p:spPr>
          <p:txBody>
            <a:bodyPr/>
            <a:lstStyle/>
            <a:p>
              <a:r>
                <a:rPr lang="en-US" b="1">
                  <a:latin typeface="Times New Roman" pitchFamily="18" charset="0"/>
                </a:rPr>
                <a:t>Buffer zone</a:t>
              </a:r>
              <a:endParaRPr lang="en-US" b="1"/>
            </a:p>
          </p:txBody>
        </p:sp>
        <p:sp>
          <p:nvSpPr>
            <p:cNvPr id="200732" name="Line 4"/>
            <p:cNvSpPr>
              <a:spLocks noChangeShapeType="1"/>
            </p:cNvSpPr>
            <p:nvPr/>
          </p:nvSpPr>
          <p:spPr bwMode="auto">
            <a:xfrm flipH="1">
              <a:off x="4320" y="816"/>
              <a:ext cx="144" cy="336"/>
            </a:xfrm>
            <a:prstGeom prst="line">
              <a:avLst/>
            </a:prstGeom>
            <a:noFill/>
            <a:ln w="9525">
              <a:solidFill>
                <a:srgbClr val="000000"/>
              </a:solidFill>
              <a:round/>
              <a:headEnd/>
              <a:tailEnd type="triangle" w="med" len="med"/>
            </a:ln>
          </p:spPr>
          <p:txBody>
            <a:bodyPr/>
            <a:lstStyle/>
            <a:p>
              <a:endParaRPr lang="en-US"/>
            </a:p>
          </p:txBody>
        </p:sp>
      </p:grpSp>
      <p:sp>
        <p:nvSpPr>
          <p:cNvPr id="200708" name="AutoShape 5"/>
          <p:cNvSpPr>
            <a:spLocks noChangeAspect="1" noChangeArrowheads="1"/>
          </p:cNvSpPr>
          <p:nvPr/>
        </p:nvSpPr>
        <p:spPr bwMode="auto">
          <a:xfrm>
            <a:off x="-381000" y="1397000"/>
            <a:ext cx="6819900" cy="4546600"/>
          </a:xfrm>
          <a:prstGeom prst="rect">
            <a:avLst/>
          </a:prstGeom>
          <a:noFill/>
          <a:ln w="9525">
            <a:noFill/>
            <a:miter lim="800000"/>
            <a:headEnd/>
            <a:tailEnd/>
          </a:ln>
        </p:spPr>
        <p:txBody>
          <a:bodyPr/>
          <a:lstStyle/>
          <a:p>
            <a:endParaRPr lang="en-US"/>
          </a:p>
        </p:txBody>
      </p:sp>
      <p:sp>
        <p:nvSpPr>
          <p:cNvPr id="200709" name="Rectangle 6"/>
          <p:cNvSpPr>
            <a:spLocks noChangeArrowheads="1"/>
          </p:cNvSpPr>
          <p:nvPr/>
        </p:nvSpPr>
        <p:spPr bwMode="auto">
          <a:xfrm>
            <a:off x="3276600" y="2362200"/>
            <a:ext cx="3124200" cy="2241550"/>
          </a:xfrm>
          <a:prstGeom prst="rect">
            <a:avLst/>
          </a:prstGeom>
          <a:solidFill>
            <a:srgbClr val="33CC33"/>
          </a:solidFill>
          <a:ln w="9525">
            <a:solidFill>
              <a:srgbClr val="000000"/>
            </a:solidFill>
            <a:miter lim="800000"/>
            <a:headEnd/>
            <a:tailEnd/>
          </a:ln>
        </p:spPr>
        <p:txBody>
          <a:bodyPr/>
          <a:lstStyle/>
          <a:p>
            <a:endParaRPr lang="en-US"/>
          </a:p>
        </p:txBody>
      </p:sp>
      <p:sp>
        <p:nvSpPr>
          <p:cNvPr id="200710" name="Text Box 7"/>
          <p:cNvSpPr txBox="1">
            <a:spLocks noChangeArrowheads="1"/>
          </p:cNvSpPr>
          <p:nvPr/>
        </p:nvSpPr>
        <p:spPr bwMode="auto">
          <a:xfrm>
            <a:off x="3352800" y="3276600"/>
            <a:ext cx="2971800" cy="588963"/>
          </a:xfrm>
          <a:prstGeom prst="rect">
            <a:avLst/>
          </a:prstGeom>
          <a:solidFill>
            <a:srgbClr val="FFFFFF">
              <a:alpha val="0"/>
            </a:srgbClr>
          </a:solidFill>
          <a:ln w="9525">
            <a:noFill/>
            <a:miter lim="800000"/>
            <a:headEnd/>
            <a:tailEnd/>
          </a:ln>
        </p:spPr>
        <p:txBody>
          <a:bodyPr/>
          <a:lstStyle/>
          <a:p>
            <a:pPr algn="ctr"/>
            <a:r>
              <a:rPr lang="en-US" sz="2400" b="1">
                <a:solidFill>
                  <a:schemeClr val="bg1"/>
                </a:solidFill>
                <a:latin typeface="Times New Roman" pitchFamily="18" charset="0"/>
              </a:rPr>
              <a:t>Treated field</a:t>
            </a:r>
          </a:p>
          <a:p>
            <a:pPr algn="ctr"/>
            <a:endParaRPr lang="en-US" sz="2400" b="1">
              <a:solidFill>
                <a:schemeClr val="bg1"/>
              </a:solidFill>
            </a:endParaRPr>
          </a:p>
        </p:txBody>
      </p:sp>
      <p:sp>
        <p:nvSpPr>
          <p:cNvPr id="200711" name="Oval 8"/>
          <p:cNvSpPr>
            <a:spLocks noChangeArrowheads="1"/>
          </p:cNvSpPr>
          <p:nvPr/>
        </p:nvSpPr>
        <p:spPr bwMode="auto">
          <a:xfrm>
            <a:off x="2857500" y="5181600"/>
            <a:ext cx="117475" cy="117475"/>
          </a:xfrm>
          <a:prstGeom prst="ellipse">
            <a:avLst/>
          </a:prstGeom>
          <a:solidFill>
            <a:srgbClr val="FFFF00"/>
          </a:solidFill>
          <a:ln w="9525">
            <a:solidFill>
              <a:srgbClr val="000000"/>
            </a:solidFill>
            <a:round/>
            <a:headEnd/>
            <a:tailEnd/>
          </a:ln>
        </p:spPr>
        <p:txBody>
          <a:bodyPr/>
          <a:lstStyle/>
          <a:p>
            <a:endParaRPr lang="en-US"/>
          </a:p>
        </p:txBody>
      </p:sp>
      <p:sp>
        <p:nvSpPr>
          <p:cNvPr id="200712" name="Oval 9"/>
          <p:cNvSpPr>
            <a:spLocks noChangeArrowheads="1"/>
          </p:cNvSpPr>
          <p:nvPr/>
        </p:nvSpPr>
        <p:spPr bwMode="auto">
          <a:xfrm>
            <a:off x="2857500" y="1676400"/>
            <a:ext cx="117475" cy="115888"/>
          </a:xfrm>
          <a:prstGeom prst="ellipse">
            <a:avLst/>
          </a:prstGeom>
          <a:solidFill>
            <a:srgbClr val="FFFF00"/>
          </a:solidFill>
          <a:ln w="9525">
            <a:solidFill>
              <a:srgbClr val="000000"/>
            </a:solidFill>
            <a:round/>
            <a:headEnd/>
            <a:tailEnd/>
          </a:ln>
        </p:spPr>
        <p:txBody>
          <a:bodyPr/>
          <a:lstStyle/>
          <a:p>
            <a:endParaRPr lang="en-US"/>
          </a:p>
        </p:txBody>
      </p:sp>
      <p:sp>
        <p:nvSpPr>
          <p:cNvPr id="200713" name="Line 10"/>
          <p:cNvSpPr>
            <a:spLocks noChangeShapeType="1"/>
          </p:cNvSpPr>
          <p:nvPr/>
        </p:nvSpPr>
        <p:spPr bwMode="auto">
          <a:xfrm>
            <a:off x="1714500" y="533400"/>
            <a:ext cx="0" cy="5257800"/>
          </a:xfrm>
          <a:prstGeom prst="line">
            <a:avLst/>
          </a:prstGeom>
          <a:noFill/>
          <a:ln w="9525">
            <a:solidFill>
              <a:schemeClr val="tx1"/>
            </a:solidFill>
            <a:round/>
            <a:headEnd/>
            <a:tailEnd/>
          </a:ln>
        </p:spPr>
        <p:txBody>
          <a:bodyPr/>
          <a:lstStyle/>
          <a:p>
            <a:endParaRPr lang="en-US"/>
          </a:p>
        </p:txBody>
      </p:sp>
      <p:sp>
        <p:nvSpPr>
          <p:cNvPr id="200714" name="Line 11"/>
          <p:cNvSpPr>
            <a:spLocks noChangeShapeType="1"/>
          </p:cNvSpPr>
          <p:nvPr/>
        </p:nvSpPr>
        <p:spPr bwMode="auto">
          <a:xfrm>
            <a:off x="2857500" y="533400"/>
            <a:ext cx="0" cy="5257800"/>
          </a:xfrm>
          <a:prstGeom prst="line">
            <a:avLst/>
          </a:prstGeom>
          <a:noFill/>
          <a:ln w="9525">
            <a:solidFill>
              <a:schemeClr val="tx1"/>
            </a:solidFill>
            <a:round/>
            <a:headEnd/>
            <a:tailEnd/>
          </a:ln>
        </p:spPr>
        <p:txBody>
          <a:bodyPr/>
          <a:lstStyle/>
          <a:p>
            <a:endParaRPr lang="en-US"/>
          </a:p>
        </p:txBody>
      </p:sp>
      <p:sp>
        <p:nvSpPr>
          <p:cNvPr id="200715" name="Line 12"/>
          <p:cNvSpPr>
            <a:spLocks noChangeShapeType="1"/>
          </p:cNvSpPr>
          <p:nvPr/>
        </p:nvSpPr>
        <p:spPr bwMode="auto">
          <a:xfrm>
            <a:off x="2324100" y="533400"/>
            <a:ext cx="0" cy="5257800"/>
          </a:xfrm>
          <a:prstGeom prst="line">
            <a:avLst/>
          </a:prstGeom>
          <a:noFill/>
          <a:ln w="38100">
            <a:solidFill>
              <a:schemeClr val="tx1"/>
            </a:solidFill>
            <a:prstDash val="lgDash"/>
            <a:round/>
            <a:headEnd/>
            <a:tailEnd/>
          </a:ln>
        </p:spPr>
        <p:txBody>
          <a:bodyPr/>
          <a:lstStyle/>
          <a:p>
            <a:endParaRPr lang="en-US"/>
          </a:p>
        </p:txBody>
      </p:sp>
      <p:sp>
        <p:nvSpPr>
          <p:cNvPr id="200716" name="Line 13"/>
          <p:cNvSpPr>
            <a:spLocks noChangeShapeType="1"/>
          </p:cNvSpPr>
          <p:nvPr/>
        </p:nvSpPr>
        <p:spPr bwMode="auto">
          <a:xfrm>
            <a:off x="1181100" y="1600200"/>
            <a:ext cx="457200" cy="152400"/>
          </a:xfrm>
          <a:prstGeom prst="line">
            <a:avLst/>
          </a:prstGeom>
          <a:noFill/>
          <a:ln w="9525">
            <a:solidFill>
              <a:schemeClr val="tx1"/>
            </a:solidFill>
            <a:round/>
            <a:headEnd/>
            <a:tailEnd type="triangle" w="med" len="med"/>
          </a:ln>
        </p:spPr>
        <p:txBody>
          <a:bodyPr/>
          <a:lstStyle/>
          <a:p>
            <a:endParaRPr lang="en-US"/>
          </a:p>
        </p:txBody>
      </p:sp>
      <p:sp>
        <p:nvSpPr>
          <p:cNvPr id="200717" name="Text Box 14"/>
          <p:cNvSpPr txBox="1">
            <a:spLocks noChangeArrowheads="1"/>
          </p:cNvSpPr>
          <p:nvPr/>
        </p:nvSpPr>
        <p:spPr bwMode="auto">
          <a:xfrm>
            <a:off x="304800" y="1219200"/>
            <a:ext cx="1219200" cy="304800"/>
          </a:xfrm>
          <a:prstGeom prst="rect">
            <a:avLst/>
          </a:prstGeom>
          <a:solidFill>
            <a:srgbClr val="FFFFFF">
              <a:alpha val="0"/>
            </a:srgbClr>
          </a:solidFill>
          <a:ln w="9525">
            <a:noFill/>
            <a:miter lim="800000"/>
            <a:headEnd/>
            <a:tailEnd/>
          </a:ln>
        </p:spPr>
        <p:txBody>
          <a:bodyPr/>
          <a:lstStyle/>
          <a:p>
            <a:r>
              <a:rPr lang="en-US" b="1">
                <a:latin typeface="Times New Roman" pitchFamily="18" charset="0"/>
              </a:rPr>
              <a:t>Roadway</a:t>
            </a:r>
            <a:r>
              <a:rPr lang="en-US" sz="1400" b="1">
                <a:latin typeface="Times New Roman" pitchFamily="18" charset="0"/>
              </a:rPr>
              <a:t> </a:t>
            </a:r>
            <a:endParaRPr lang="en-US" sz="1400" b="1"/>
          </a:p>
        </p:txBody>
      </p:sp>
      <p:grpSp>
        <p:nvGrpSpPr>
          <p:cNvPr id="200718" name="Group 15"/>
          <p:cNvGrpSpPr>
            <a:grpSpLocks/>
          </p:cNvGrpSpPr>
          <p:nvPr/>
        </p:nvGrpSpPr>
        <p:grpSpPr bwMode="auto">
          <a:xfrm>
            <a:off x="7315200" y="533400"/>
            <a:ext cx="1143000" cy="5257800"/>
            <a:chOff x="4464" y="336"/>
            <a:chExt cx="720" cy="3312"/>
          </a:xfrm>
        </p:grpSpPr>
        <p:sp>
          <p:nvSpPr>
            <p:cNvPr id="200728" name="Line 16"/>
            <p:cNvSpPr>
              <a:spLocks noChangeShapeType="1"/>
            </p:cNvSpPr>
            <p:nvPr/>
          </p:nvSpPr>
          <p:spPr bwMode="auto">
            <a:xfrm>
              <a:off x="4464" y="336"/>
              <a:ext cx="0" cy="3312"/>
            </a:xfrm>
            <a:prstGeom prst="line">
              <a:avLst/>
            </a:prstGeom>
            <a:noFill/>
            <a:ln w="9525">
              <a:solidFill>
                <a:schemeClr val="tx1"/>
              </a:solidFill>
              <a:round/>
              <a:headEnd/>
              <a:tailEnd/>
            </a:ln>
          </p:spPr>
          <p:txBody>
            <a:bodyPr/>
            <a:lstStyle/>
            <a:p>
              <a:endParaRPr lang="en-US"/>
            </a:p>
          </p:txBody>
        </p:sp>
        <p:sp>
          <p:nvSpPr>
            <p:cNvPr id="200729" name="Line 17"/>
            <p:cNvSpPr>
              <a:spLocks noChangeShapeType="1"/>
            </p:cNvSpPr>
            <p:nvPr/>
          </p:nvSpPr>
          <p:spPr bwMode="auto">
            <a:xfrm>
              <a:off x="5184" y="336"/>
              <a:ext cx="0" cy="3312"/>
            </a:xfrm>
            <a:prstGeom prst="line">
              <a:avLst/>
            </a:prstGeom>
            <a:noFill/>
            <a:ln w="9525">
              <a:solidFill>
                <a:schemeClr val="tx1"/>
              </a:solidFill>
              <a:round/>
              <a:headEnd/>
              <a:tailEnd/>
            </a:ln>
          </p:spPr>
          <p:txBody>
            <a:bodyPr/>
            <a:lstStyle/>
            <a:p>
              <a:endParaRPr lang="en-US"/>
            </a:p>
          </p:txBody>
        </p:sp>
        <p:sp>
          <p:nvSpPr>
            <p:cNvPr id="200730" name="Line 18"/>
            <p:cNvSpPr>
              <a:spLocks noChangeShapeType="1"/>
            </p:cNvSpPr>
            <p:nvPr/>
          </p:nvSpPr>
          <p:spPr bwMode="auto">
            <a:xfrm>
              <a:off x="4800" y="336"/>
              <a:ext cx="0" cy="3312"/>
            </a:xfrm>
            <a:prstGeom prst="line">
              <a:avLst/>
            </a:prstGeom>
            <a:noFill/>
            <a:ln w="38100">
              <a:solidFill>
                <a:schemeClr val="tx1"/>
              </a:solidFill>
              <a:prstDash val="lgDash"/>
              <a:round/>
              <a:headEnd/>
              <a:tailEnd/>
            </a:ln>
          </p:spPr>
          <p:txBody>
            <a:bodyPr/>
            <a:lstStyle/>
            <a:p>
              <a:endParaRPr lang="en-US"/>
            </a:p>
          </p:txBody>
        </p:sp>
      </p:grpSp>
      <p:sp>
        <p:nvSpPr>
          <p:cNvPr id="200719" name="Line 19"/>
          <p:cNvSpPr>
            <a:spLocks noChangeShapeType="1"/>
          </p:cNvSpPr>
          <p:nvPr/>
        </p:nvSpPr>
        <p:spPr bwMode="auto">
          <a:xfrm>
            <a:off x="7162800" y="228600"/>
            <a:ext cx="0" cy="6248400"/>
          </a:xfrm>
          <a:prstGeom prst="line">
            <a:avLst/>
          </a:prstGeom>
          <a:noFill/>
          <a:ln w="76200" cmpd="tri">
            <a:solidFill>
              <a:srgbClr val="0066FF"/>
            </a:solidFill>
            <a:round/>
            <a:headEnd/>
            <a:tailEnd/>
          </a:ln>
        </p:spPr>
        <p:txBody>
          <a:bodyPr/>
          <a:lstStyle/>
          <a:p>
            <a:endParaRPr lang="en-US"/>
          </a:p>
        </p:txBody>
      </p:sp>
      <p:sp>
        <p:nvSpPr>
          <p:cNvPr id="200720" name="Text Box 20"/>
          <p:cNvSpPr txBox="1">
            <a:spLocks noChangeArrowheads="1"/>
          </p:cNvSpPr>
          <p:nvPr/>
        </p:nvSpPr>
        <p:spPr bwMode="auto">
          <a:xfrm>
            <a:off x="7315200" y="6248400"/>
            <a:ext cx="1447800" cy="36671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Fence</a:t>
            </a:r>
          </a:p>
        </p:txBody>
      </p:sp>
      <p:sp>
        <p:nvSpPr>
          <p:cNvPr id="200721" name="Line 21"/>
          <p:cNvSpPr>
            <a:spLocks noChangeShapeType="1"/>
          </p:cNvSpPr>
          <p:nvPr/>
        </p:nvSpPr>
        <p:spPr bwMode="auto">
          <a:xfrm flipH="1" flipV="1">
            <a:off x="7239000" y="6172200"/>
            <a:ext cx="152400" cy="152400"/>
          </a:xfrm>
          <a:prstGeom prst="line">
            <a:avLst/>
          </a:prstGeom>
          <a:noFill/>
          <a:ln w="9525">
            <a:solidFill>
              <a:schemeClr val="tx1"/>
            </a:solidFill>
            <a:round/>
            <a:headEnd/>
            <a:tailEnd type="triangle" w="med" len="med"/>
          </a:ln>
        </p:spPr>
        <p:txBody>
          <a:bodyPr/>
          <a:lstStyle/>
          <a:p>
            <a:endParaRPr lang="en-US"/>
          </a:p>
        </p:txBody>
      </p:sp>
      <p:sp>
        <p:nvSpPr>
          <p:cNvPr id="200722" name="Text Box 22"/>
          <p:cNvSpPr txBox="1">
            <a:spLocks noChangeArrowheads="1"/>
          </p:cNvSpPr>
          <p:nvPr/>
        </p:nvSpPr>
        <p:spPr bwMode="auto">
          <a:xfrm>
            <a:off x="3048000" y="5781675"/>
            <a:ext cx="2590800" cy="466725"/>
          </a:xfrm>
          <a:prstGeom prst="rect">
            <a:avLst/>
          </a:prstGeom>
          <a:solidFill>
            <a:schemeClr val="tx2"/>
          </a:solidFill>
          <a:ln w="9525">
            <a:solidFill>
              <a:schemeClr val="tx1"/>
            </a:solidFill>
            <a:miter lim="800000"/>
            <a:headEnd/>
            <a:tailEnd/>
          </a:ln>
        </p:spPr>
        <p:txBody>
          <a:bodyPr>
            <a:spAutoFit/>
          </a:bodyPr>
          <a:lstStyle/>
          <a:p>
            <a:pPr algn="ctr">
              <a:spcBef>
                <a:spcPct val="50000"/>
              </a:spcBef>
            </a:pPr>
            <a:r>
              <a:rPr lang="en-US" sz="2400" b="1">
                <a:solidFill>
                  <a:schemeClr val="bg1"/>
                </a:solidFill>
                <a:latin typeface="Times New Roman" pitchFamily="18" charset="0"/>
              </a:rPr>
              <a:t>Posted Sign</a:t>
            </a:r>
          </a:p>
        </p:txBody>
      </p:sp>
      <p:sp>
        <p:nvSpPr>
          <p:cNvPr id="200723" name="Text Box 23"/>
          <p:cNvSpPr txBox="1">
            <a:spLocks noChangeArrowheads="1"/>
          </p:cNvSpPr>
          <p:nvPr/>
        </p:nvSpPr>
        <p:spPr bwMode="auto">
          <a:xfrm>
            <a:off x="2971800" y="762000"/>
            <a:ext cx="2590800" cy="466725"/>
          </a:xfrm>
          <a:prstGeom prst="rect">
            <a:avLst/>
          </a:prstGeom>
          <a:solidFill>
            <a:schemeClr val="tx2"/>
          </a:solidFill>
          <a:ln w="9525">
            <a:solidFill>
              <a:schemeClr val="tx1"/>
            </a:solidFill>
            <a:miter lim="800000"/>
            <a:headEnd/>
            <a:tailEnd/>
          </a:ln>
        </p:spPr>
        <p:txBody>
          <a:bodyPr>
            <a:spAutoFit/>
          </a:bodyPr>
          <a:lstStyle/>
          <a:p>
            <a:pPr algn="ctr">
              <a:spcBef>
                <a:spcPct val="50000"/>
              </a:spcBef>
            </a:pPr>
            <a:r>
              <a:rPr lang="en-US" sz="2400" b="1">
                <a:solidFill>
                  <a:schemeClr val="bg1"/>
                </a:solidFill>
                <a:latin typeface="Times New Roman" pitchFamily="18" charset="0"/>
              </a:rPr>
              <a:t>Posted Sign</a:t>
            </a:r>
          </a:p>
        </p:txBody>
      </p:sp>
      <p:sp>
        <p:nvSpPr>
          <p:cNvPr id="200724" name="Line 24"/>
          <p:cNvSpPr>
            <a:spLocks noChangeShapeType="1"/>
          </p:cNvSpPr>
          <p:nvPr/>
        </p:nvSpPr>
        <p:spPr bwMode="auto">
          <a:xfrm flipH="1" flipV="1">
            <a:off x="3048000" y="5334000"/>
            <a:ext cx="228600" cy="381000"/>
          </a:xfrm>
          <a:prstGeom prst="line">
            <a:avLst/>
          </a:prstGeom>
          <a:noFill/>
          <a:ln w="57150">
            <a:solidFill>
              <a:schemeClr val="tx1"/>
            </a:solidFill>
            <a:round/>
            <a:headEnd/>
            <a:tailEnd type="triangle" w="med" len="med"/>
          </a:ln>
        </p:spPr>
        <p:txBody>
          <a:bodyPr/>
          <a:lstStyle/>
          <a:p>
            <a:endParaRPr lang="en-US"/>
          </a:p>
        </p:txBody>
      </p:sp>
      <p:sp>
        <p:nvSpPr>
          <p:cNvPr id="200725" name="Line 25"/>
          <p:cNvSpPr>
            <a:spLocks noChangeShapeType="1"/>
          </p:cNvSpPr>
          <p:nvPr/>
        </p:nvSpPr>
        <p:spPr bwMode="auto">
          <a:xfrm flipH="1">
            <a:off x="3048000" y="1295400"/>
            <a:ext cx="381000" cy="304800"/>
          </a:xfrm>
          <a:prstGeom prst="line">
            <a:avLst/>
          </a:prstGeom>
          <a:noFill/>
          <a:ln w="57150">
            <a:solidFill>
              <a:schemeClr val="tx1"/>
            </a:solidFill>
            <a:round/>
            <a:headEnd/>
            <a:tailEnd type="triangle" w="med" len="med"/>
          </a:ln>
        </p:spPr>
        <p:txBody>
          <a:bodyPr/>
          <a:lstStyle/>
          <a:p>
            <a:endParaRPr lang="en-US"/>
          </a:p>
        </p:txBody>
      </p:sp>
      <p:sp>
        <p:nvSpPr>
          <p:cNvPr id="200726" name="AutoShape 26"/>
          <p:cNvSpPr>
            <a:spLocks noChangeArrowheads="1"/>
          </p:cNvSpPr>
          <p:nvPr/>
        </p:nvSpPr>
        <p:spPr bwMode="auto">
          <a:xfrm>
            <a:off x="2667000" y="1828800"/>
            <a:ext cx="4267200" cy="3352800"/>
          </a:xfrm>
          <a:prstGeom prst="roundRect">
            <a:avLst>
              <a:gd name="adj" fmla="val 16667"/>
            </a:avLst>
          </a:prstGeom>
          <a:noFill/>
          <a:ln w="28575">
            <a:solidFill>
              <a:srgbClr val="FF0000"/>
            </a:solidFill>
            <a:prstDash val="dash"/>
            <a:round/>
            <a:headEnd/>
            <a:tailEnd/>
          </a:ln>
        </p:spPr>
        <p:txBody>
          <a:bodyPr wrap="none" anchor="ctr"/>
          <a:lstStyle/>
          <a:p>
            <a:endParaRPr lang="en-US"/>
          </a:p>
        </p:txBody>
      </p:sp>
      <p:sp>
        <p:nvSpPr>
          <p:cNvPr id="200727" name="Text Box 28"/>
          <p:cNvSpPr txBox="1">
            <a:spLocks noChangeArrowheads="1"/>
          </p:cNvSpPr>
          <p:nvPr/>
        </p:nvSpPr>
        <p:spPr bwMode="auto">
          <a:xfrm>
            <a:off x="0" y="6553200"/>
            <a:ext cx="2025650" cy="304800"/>
          </a:xfrm>
          <a:prstGeom prst="rect">
            <a:avLst/>
          </a:prstGeom>
          <a:noFill/>
          <a:ln w="9525">
            <a:noFill/>
            <a:miter lim="800000"/>
            <a:headEnd/>
            <a:tailEnd/>
          </a:ln>
        </p:spPr>
        <p:txBody>
          <a:bodyPr wrap="none">
            <a:spAutoFit/>
          </a:bodyPr>
          <a:lstStyle/>
          <a:p>
            <a:r>
              <a:rPr lang="en-US" sz="1400">
                <a:solidFill>
                  <a:schemeClr val="bg2"/>
                </a:solidFill>
              </a:rPr>
              <a:t>Module 7: Buffer Zones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Number Placeholder 3"/>
          <p:cNvSpPr>
            <a:spLocks noGrp="1"/>
          </p:cNvSpPr>
          <p:nvPr>
            <p:ph type="sldNum" sz="quarter" idx="12"/>
          </p:nvPr>
        </p:nvSpPr>
        <p:spPr>
          <a:noFill/>
        </p:spPr>
        <p:txBody>
          <a:bodyPr/>
          <a:lstStyle/>
          <a:p>
            <a:fld id="{1624BA0C-3FB2-4D9F-98C9-A8A311F5E308}" type="slidenum">
              <a:rPr lang="en-US" smtClean="0"/>
              <a:pPr/>
              <a:t>51</a:t>
            </a:fld>
            <a:endParaRPr lang="en-US" smtClean="0"/>
          </a:p>
        </p:txBody>
      </p:sp>
      <p:sp>
        <p:nvSpPr>
          <p:cNvPr id="202754"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52DC6B5-C938-4856-88DB-F4A160851F97}" type="slidenum">
              <a:rPr lang="en-US" sz="1400"/>
              <a:pPr algn="r"/>
              <a:t>51</a:t>
            </a:fld>
            <a:endParaRPr lang="en-US" sz="1400"/>
          </a:p>
        </p:txBody>
      </p:sp>
      <p:sp>
        <p:nvSpPr>
          <p:cNvPr id="202755" name="Rectangle 2"/>
          <p:cNvSpPr>
            <a:spLocks noGrp="1" noChangeArrowheads="1"/>
          </p:cNvSpPr>
          <p:nvPr>
            <p:ph type="title" idx="4294967295"/>
          </p:nvPr>
        </p:nvSpPr>
        <p:spPr>
          <a:xfrm>
            <a:off x="469900" y="173038"/>
            <a:ext cx="8229600" cy="901700"/>
          </a:xfrm>
        </p:spPr>
        <p:txBody>
          <a:bodyPr/>
          <a:lstStyle/>
          <a:p>
            <a:pPr eaLnBrk="1" hangingPunct="1"/>
            <a:r>
              <a:rPr lang="en-US" sz="4000" smtClean="0"/>
              <a:t>Treated Area Posting Signs </a:t>
            </a:r>
            <a:br>
              <a:rPr lang="en-US" sz="4000" smtClean="0"/>
            </a:br>
            <a:r>
              <a:rPr lang="en-US" sz="3200" smtClean="0"/>
              <a:t>(already required on labels)</a:t>
            </a:r>
          </a:p>
        </p:txBody>
      </p:sp>
      <p:pic>
        <p:nvPicPr>
          <p:cNvPr id="202756" name="Picture 3"/>
          <p:cNvPicPr>
            <a:picLocks noChangeAspect="1" noChangeArrowheads="1"/>
          </p:cNvPicPr>
          <p:nvPr/>
        </p:nvPicPr>
        <p:blipFill>
          <a:blip r:embed="rId3"/>
          <a:srcRect/>
          <a:stretch>
            <a:fillRect/>
          </a:stretch>
        </p:blipFill>
        <p:spPr bwMode="auto">
          <a:xfrm>
            <a:off x="238125" y="1133475"/>
            <a:ext cx="8618538" cy="5092700"/>
          </a:xfrm>
          <a:prstGeom prst="rect">
            <a:avLst/>
          </a:prstGeom>
          <a:noFill/>
          <a:ln w="9525">
            <a:noFill/>
            <a:miter lim="800000"/>
            <a:headEnd/>
            <a:tailEnd/>
          </a:ln>
        </p:spPr>
      </p:pic>
      <p:sp>
        <p:nvSpPr>
          <p:cNvPr id="202757" name="Text Box 5"/>
          <p:cNvSpPr txBox="1">
            <a:spLocks noChangeArrowheads="1"/>
          </p:cNvSpPr>
          <p:nvPr/>
        </p:nvSpPr>
        <p:spPr bwMode="auto">
          <a:xfrm>
            <a:off x="6324600" y="6248400"/>
            <a:ext cx="2057400" cy="304800"/>
          </a:xfrm>
          <a:prstGeom prst="rect">
            <a:avLst/>
          </a:prstGeom>
          <a:noFill/>
          <a:ln w="9525">
            <a:noFill/>
            <a:miter lim="800000"/>
            <a:headEnd/>
            <a:tailEnd/>
          </a:ln>
        </p:spPr>
        <p:txBody>
          <a:bodyPr>
            <a:spAutoFit/>
          </a:bodyPr>
          <a:lstStyle/>
          <a:p>
            <a:r>
              <a:rPr lang="en-US" sz="1400">
                <a:solidFill>
                  <a:schemeClr val="bg2"/>
                </a:solidFill>
              </a:rPr>
              <a:t>Module 7: Buffer Zones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Number Placeholder 3"/>
          <p:cNvSpPr>
            <a:spLocks noGrp="1"/>
          </p:cNvSpPr>
          <p:nvPr>
            <p:ph type="sldNum" sz="quarter" idx="12"/>
          </p:nvPr>
        </p:nvSpPr>
        <p:spPr>
          <a:noFill/>
        </p:spPr>
        <p:txBody>
          <a:bodyPr/>
          <a:lstStyle/>
          <a:p>
            <a:fld id="{00B0E7BD-642F-4EC6-AA9D-81928A16C086}" type="slidenum">
              <a:rPr lang="en-US" smtClean="0"/>
              <a:pPr/>
              <a:t>52</a:t>
            </a:fld>
            <a:endParaRPr lang="en-US" smtClean="0"/>
          </a:p>
        </p:txBody>
      </p:sp>
      <p:sp>
        <p:nvSpPr>
          <p:cNvPr id="204802" name="Rectangle 10"/>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endParaRPr lang="en-US"/>
          </a:p>
        </p:txBody>
      </p:sp>
      <p:sp>
        <p:nvSpPr>
          <p:cNvPr id="204803" name="Rectangle 11"/>
          <p:cNvSpPr>
            <a:spLocks noChangeArrowheads="1"/>
          </p:cNvSpPr>
          <p:nvPr/>
        </p:nvSpPr>
        <p:spPr bwMode="auto">
          <a:xfrm>
            <a:off x="0" y="617538"/>
            <a:ext cx="184150" cy="366712"/>
          </a:xfrm>
          <a:prstGeom prst="rect">
            <a:avLst/>
          </a:prstGeom>
          <a:noFill/>
          <a:ln w="9525">
            <a:noFill/>
            <a:miter lim="800000"/>
            <a:headEnd/>
            <a:tailEnd/>
          </a:ln>
        </p:spPr>
        <p:txBody>
          <a:bodyPr wrap="none" anchor="ctr">
            <a:spAutoFit/>
          </a:bodyPr>
          <a:lstStyle/>
          <a:p>
            <a:endParaRPr lang="en-US"/>
          </a:p>
        </p:txBody>
      </p:sp>
      <p:sp>
        <p:nvSpPr>
          <p:cNvPr id="204804" name="Rectangle 5"/>
          <p:cNvSpPr>
            <a:spLocks noChangeArrowheads="1"/>
          </p:cNvSpPr>
          <p:nvPr/>
        </p:nvSpPr>
        <p:spPr bwMode="auto">
          <a:xfrm>
            <a:off x="457200" y="533400"/>
            <a:ext cx="8382000" cy="5791200"/>
          </a:xfrm>
          <a:prstGeom prst="rect">
            <a:avLst/>
          </a:prstGeom>
          <a:solidFill>
            <a:srgbClr val="FFFF99"/>
          </a:solidFill>
          <a:ln w="12700">
            <a:solidFill>
              <a:schemeClr val="tx1"/>
            </a:solidFill>
            <a:miter lim="800000"/>
            <a:headEnd/>
            <a:tailEnd/>
          </a:ln>
        </p:spPr>
        <p:txBody>
          <a:bodyPr wrap="none" anchor="ctr"/>
          <a:lstStyle/>
          <a:p>
            <a:endParaRPr lang="en-US"/>
          </a:p>
        </p:txBody>
      </p:sp>
      <p:pic>
        <p:nvPicPr>
          <p:cNvPr id="204805" name="Picture 9"/>
          <p:cNvPicPr>
            <a:picLocks noChangeAspect="1" noChangeArrowheads="1"/>
          </p:cNvPicPr>
          <p:nvPr/>
        </p:nvPicPr>
        <p:blipFill>
          <a:blip r:embed="rId3"/>
          <a:srcRect l="19299" t="4616" r="68420" b="52307"/>
          <a:stretch>
            <a:fillRect/>
          </a:stretch>
        </p:blipFill>
        <p:spPr bwMode="auto">
          <a:xfrm>
            <a:off x="2743200" y="1524000"/>
            <a:ext cx="3124200" cy="3124200"/>
          </a:xfrm>
          <a:prstGeom prst="rect">
            <a:avLst/>
          </a:prstGeom>
          <a:noFill/>
          <a:ln w="9525">
            <a:noFill/>
            <a:miter lim="800000"/>
            <a:headEnd/>
            <a:tailEnd/>
          </a:ln>
        </p:spPr>
      </p:pic>
      <p:sp>
        <p:nvSpPr>
          <p:cNvPr id="204806" name="Text Box 8"/>
          <p:cNvSpPr txBox="1">
            <a:spLocks noChangeArrowheads="1"/>
          </p:cNvSpPr>
          <p:nvPr/>
        </p:nvSpPr>
        <p:spPr bwMode="auto">
          <a:xfrm>
            <a:off x="381000" y="4876800"/>
            <a:ext cx="8610600" cy="1371600"/>
          </a:xfrm>
          <a:prstGeom prst="rect">
            <a:avLst/>
          </a:prstGeom>
          <a:noFill/>
          <a:ln w="9525">
            <a:noFill/>
            <a:miter lim="800000"/>
            <a:headEnd/>
            <a:tailEnd/>
          </a:ln>
        </p:spPr>
        <p:txBody>
          <a:bodyPr>
            <a:spAutoFit/>
          </a:bodyPr>
          <a:lstStyle/>
          <a:p>
            <a:pPr>
              <a:buClr>
                <a:srgbClr val="A50021"/>
              </a:buClr>
              <a:buFontTx/>
              <a:buChar char="•"/>
            </a:pPr>
            <a:r>
              <a:rPr lang="en-US" sz="2400" b="1">
                <a:solidFill>
                  <a:srgbClr val="CC6600"/>
                </a:solidFill>
              </a:rPr>
              <a:t>“Do Not Walk” symbol </a:t>
            </a:r>
          </a:p>
          <a:p>
            <a:pPr>
              <a:buClr>
                <a:srgbClr val="A50021"/>
              </a:buClr>
              <a:buFontTx/>
              <a:buChar char="•"/>
            </a:pPr>
            <a:r>
              <a:rPr lang="en-US" sz="2000" b="1">
                <a:solidFill>
                  <a:srgbClr val="CC6600"/>
                </a:solidFill>
              </a:rPr>
              <a:t>"DO NOT ENTER/NO ENTRE," </a:t>
            </a:r>
          </a:p>
          <a:p>
            <a:pPr>
              <a:buClr>
                <a:srgbClr val="A50021"/>
              </a:buClr>
              <a:buFontTx/>
              <a:buChar char="•"/>
            </a:pPr>
            <a:r>
              <a:rPr lang="en-US" sz="2000" b="1">
                <a:solidFill>
                  <a:srgbClr val="CC6600"/>
                </a:solidFill>
              </a:rPr>
              <a:t>"[</a:t>
            </a:r>
            <a:r>
              <a:rPr lang="en-US" sz="2000" b="1" i="1">
                <a:solidFill>
                  <a:srgbClr val="CC6600"/>
                </a:solidFill>
              </a:rPr>
              <a:t>Name of fumigant, name of product</a:t>
            </a:r>
            <a:r>
              <a:rPr lang="en-US" sz="2000" b="1">
                <a:solidFill>
                  <a:srgbClr val="CC6600"/>
                </a:solidFill>
              </a:rPr>
              <a:t>] Fumigant BUFFER ZONE” </a:t>
            </a:r>
          </a:p>
          <a:p>
            <a:pPr>
              <a:buClr>
                <a:srgbClr val="A50021"/>
              </a:buClr>
              <a:buFontTx/>
              <a:buChar char="•"/>
            </a:pPr>
            <a:r>
              <a:rPr lang="en-US" sz="2000" b="1">
                <a:solidFill>
                  <a:srgbClr val="CC6600"/>
                </a:solidFill>
              </a:rPr>
              <a:t> certified applicator contact information</a:t>
            </a:r>
            <a:r>
              <a:rPr lang="en-US" sz="2000">
                <a:solidFill>
                  <a:srgbClr val="CC6600"/>
                </a:solidFill>
              </a:rPr>
              <a:t> </a:t>
            </a:r>
          </a:p>
        </p:txBody>
      </p:sp>
      <p:sp>
        <p:nvSpPr>
          <p:cNvPr id="204807" name="Text Box 8"/>
          <p:cNvSpPr txBox="1">
            <a:spLocks noChangeArrowheads="1"/>
          </p:cNvSpPr>
          <p:nvPr/>
        </p:nvSpPr>
        <p:spPr bwMode="auto">
          <a:xfrm>
            <a:off x="1143000" y="609600"/>
            <a:ext cx="71628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663300"/>
                </a:solidFill>
              </a:rPr>
              <a:t>Buffer zone sign must include:</a:t>
            </a:r>
          </a:p>
        </p:txBody>
      </p:sp>
      <p:sp>
        <p:nvSpPr>
          <p:cNvPr id="204808" name="Text Box 8"/>
          <p:cNvSpPr txBox="1">
            <a:spLocks noChangeArrowheads="1"/>
          </p:cNvSpPr>
          <p:nvPr/>
        </p:nvSpPr>
        <p:spPr bwMode="auto">
          <a:xfrm>
            <a:off x="6172200" y="6324600"/>
            <a:ext cx="2149475" cy="304800"/>
          </a:xfrm>
          <a:prstGeom prst="rect">
            <a:avLst/>
          </a:prstGeom>
          <a:noFill/>
          <a:ln w="9525">
            <a:noFill/>
            <a:miter lim="800000"/>
            <a:headEnd/>
            <a:tailEnd/>
          </a:ln>
        </p:spPr>
        <p:txBody>
          <a:bodyPr>
            <a:spAutoFit/>
          </a:bodyPr>
          <a:lstStyle/>
          <a:p>
            <a:r>
              <a:rPr lang="en-US" sz="1400">
                <a:solidFill>
                  <a:schemeClr val="bg2"/>
                </a:solidFill>
              </a:rPr>
              <a:t>Module 7: Buffer Zones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4309C5D-D41D-4CAB-A153-1BA25C06896D}" type="slidenum">
              <a:rPr lang="en-US" sz="1400"/>
              <a:pPr algn="r"/>
              <a:t>53</a:t>
            </a:fld>
            <a:endParaRPr lang="en-US" sz="1400"/>
          </a:p>
        </p:txBody>
      </p:sp>
      <p:sp>
        <p:nvSpPr>
          <p:cNvPr id="206850" name="Rectangle 2"/>
          <p:cNvSpPr>
            <a:spLocks noGrp="1" noChangeArrowheads="1"/>
          </p:cNvSpPr>
          <p:nvPr>
            <p:ph type="title" idx="4294967295"/>
          </p:nvPr>
        </p:nvSpPr>
        <p:spPr/>
        <p:txBody>
          <a:bodyPr/>
          <a:lstStyle/>
          <a:p>
            <a:r>
              <a:rPr lang="en-US" sz="3400" smtClean="0"/>
              <a:t>Information for Handlers </a:t>
            </a:r>
            <a:br>
              <a:rPr lang="en-US" sz="3400" smtClean="0"/>
            </a:br>
            <a:r>
              <a:rPr lang="en-US" sz="3400" smtClean="0"/>
              <a:t>(2010)</a:t>
            </a:r>
          </a:p>
        </p:txBody>
      </p:sp>
      <p:sp>
        <p:nvSpPr>
          <p:cNvPr id="206851" name="Rectangle 3"/>
          <p:cNvSpPr>
            <a:spLocks noGrp="1" noChangeArrowheads="1"/>
          </p:cNvSpPr>
          <p:nvPr>
            <p:ph type="body" idx="4294967295"/>
          </p:nvPr>
        </p:nvSpPr>
        <p:spPr/>
        <p:txBody>
          <a:bodyPr/>
          <a:lstStyle/>
          <a:p>
            <a:pPr>
              <a:lnSpc>
                <a:spcPct val="80000"/>
              </a:lnSpc>
            </a:pPr>
            <a:r>
              <a:rPr lang="en-US" sz="2800" smtClean="0"/>
              <a:t>Registrants must develop and disseminate basic safety information for handlers</a:t>
            </a:r>
          </a:p>
          <a:p>
            <a:pPr lvl="1">
              <a:lnSpc>
                <a:spcPct val="80000"/>
              </a:lnSpc>
            </a:pPr>
            <a:r>
              <a:rPr lang="en-US" sz="2400" smtClean="0"/>
              <a:t>Increase fumigant handlers’ safety awareness</a:t>
            </a:r>
          </a:p>
          <a:p>
            <a:pPr lvl="1">
              <a:lnSpc>
                <a:spcPct val="80000"/>
              </a:lnSpc>
              <a:buFontTx/>
              <a:buNone/>
            </a:pPr>
            <a:endParaRPr lang="en-US" sz="2400" smtClean="0"/>
          </a:p>
          <a:p>
            <a:pPr>
              <a:lnSpc>
                <a:spcPct val="80000"/>
              </a:lnSpc>
            </a:pPr>
            <a:r>
              <a:rPr lang="en-US" sz="2800" smtClean="0"/>
              <a:t>Information:</a:t>
            </a:r>
          </a:p>
          <a:p>
            <a:pPr lvl="1">
              <a:lnSpc>
                <a:spcPct val="80000"/>
              </a:lnSpc>
            </a:pPr>
            <a:r>
              <a:rPr lang="en-US" sz="2400" smtClean="0"/>
              <a:t>Safe handling practices</a:t>
            </a:r>
          </a:p>
          <a:p>
            <a:pPr lvl="1">
              <a:lnSpc>
                <a:spcPct val="80000"/>
              </a:lnSpc>
            </a:pPr>
            <a:r>
              <a:rPr lang="en-US" sz="2400" smtClean="0"/>
              <a:t>Respiratory protection</a:t>
            </a:r>
          </a:p>
          <a:p>
            <a:pPr lvl="1">
              <a:lnSpc>
                <a:spcPct val="80000"/>
              </a:lnSpc>
            </a:pPr>
            <a:r>
              <a:rPr lang="en-US" sz="2400" smtClean="0"/>
              <a:t>Early signs of exposure</a:t>
            </a:r>
          </a:p>
          <a:p>
            <a:pPr lvl="1">
              <a:lnSpc>
                <a:spcPct val="80000"/>
              </a:lnSpc>
            </a:pPr>
            <a:r>
              <a:rPr lang="en-US" sz="2400" smtClean="0"/>
              <a:t>What to do in case of exposure or emergency</a:t>
            </a:r>
          </a:p>
          <a:p>
            <a:pPr lvl="1">
              <a:lnSpc>
                <a:spcPct val="80000"/>
              </a:lnSpc>
              <a:buFontTx/>
              <a:buNone/>
            </a:pPr>
            <a:endParaRPr lang="en-US" sz="2400" smtClean="0"/>
          </a:p>
          <a:p>
            <a:pPr>
              <a:lnSpc>
                <a:spcPct val="80000"/>
              </a:lnSpc>
            </a:pPr>
            <a:r>
              <a:rPr lang="en-US" sz="2800" smtClean="0"/>
              <a:t>Certified applicators must make sure handlers receive information within the last year</a:t>
            </a:r>
          </a:p>
          <a:p>
            <a:pPr>
              <a:lnSpc>
                <a:spcPct val="80000"/>
              </a:lnSpc>
              <a:buFontTx/>
              <a:buNone/>
            </a:pPr>
            <a:endParaRPr lang="en-US" sz="2800" smtClean="0"/>
          </a:p>
        </p:txBody>
      </p:sp>
      <p:sp>
        <p:nvSpPr>
          <p:cNvPr id="206852" name="Text Box 5"/>
          <p:cNvSpPr txBox="1">
            <a:spLocks noChangeArrowheads="1"/>
          </p:cNvSpPr>
          <p:nvPr/>
        </p:nvSpPr>
        <p:spPr bwMode="auto">
          <a:xfrm>
            <a:off x="5334000" y="6248400"/>
            <a:ext cx="2971800" cy="304800"/>
          </a:xfrm>
          <a:prstGeom prst="rect">
            <a:avLst/>
          </a:prstGeom>
          <a:noFill/>
          <a:ln w="9525">
            <a:noFill/>
            <a:miter lim="800000"/>
            <a:headEnd/>
            <a:tailEnd/>
          </a:ln>
        </p:spPr>
        <p:txBody>
          <a:bodyPr wrap="none">
            <a:spAutoFit/>
          </a:bodyPr>
          <a:lstStyle/>
          <a:p>
            <a:r>
              <a:rPr lang="en-US" sz="1400">
                <a:solidFill>
                  <a:schemeClr val="bg2"/>
                </a:solidFill>
              </a:rPr>
              <a:t>Module 9: Registrant Requirements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Number Placeholder 3"/>
          <p:cNvSpPr>
            <a:spLocks noGrp="1"/>
          </p:cNvSpPr>
          <p:nvPr>
            <p:ph type="sldNum" sz="quarter" idx="12"/>
          </p:nvPr>
        </p:nvSpPr>
        <p:spPr>
          <a:noFill/>
        </p:spPr>
        <p:txBody>
          <a:bodyPr/>
          <a:lstStyle/>
          <a:p>
            <a:fld id="{5062B9DA-E910-4F2C-B65F-E99B7CBACA23}" type="slidenum">
              <a:rPr lang="en-US" smtClean="0"/>
              <a:pPr/>
              <a:t>54</a:t>
            </a:fld>
            <a:endParaRPr lang="en-US" smtClean="0"/>
          </a:p>
        </p:txBody>
      </p:sp>
      <p:sp>
        <p:nvSpPr>
          <p:cNvPr id="20889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5EB1D95-B0FD-4AAA-9E1E-77388D1AB36B}" type="slidenum">
              <a:rPr lang="en-US" sz="1400"/>
              <a:pPr algn="r"/>
              <a:t>54</a:t>
            </a:fld>
            <a:endParaRPr lang="en-US" sz="1400"/>
          </a:p>
        </p:txBody>
      </p:sp>
      <p:sp>
        <p:nvSpPr>
          <p:cNvPr id="208899" name="Rectangle 2"/>
          <p:cNvSpPr>
            <a:spLocks noGrp="1" noChangeArrowheads="1"/>
          </p:cNvSpPr>
          <p:nvPr>
            <p:ph type="title" idx="4294967295"/>
          </p:nvPr>
        </p:nvSpPr>
        <p:spPr/>
        <p:txBody>
          <a:bodyPr/>
          <a:lstStyle/>
          <a:p>
            <a:pPr eaLnBrk="1" hangingPunct="1"/>
            <a:r>
              <a:rPr lang="en-US" sz="3400" smtClean="0">
                <a:solidFill>
                  <a:srgbClr val="FF0000"/>
                </a:solidFill>
              </a:rPr>
              <a:t>Training for Certified Applicators (2011)</a:t>
            </a:r>
          </a:p>
        </p:txBody>
      </p:sp>
      <p:sp>
        <p:nvSpPr>
          <p:cNvPr id="208900" name="Rectangle 3"/>
          <p:cNvSpPr>
            <a:spLocks noGrp="1" noChangeArrowheads="1"/>
          </p:cNvSpPr>
          <p:nvPr>
            <p:ph type="body" idx="4294967295"/>
          </p:nvPr>
        </p:nvSpPr>
        <p:spPr>
          <a:xfrm>
            <a:off x="457200" y="1447800"/>
            <a:ext cx="8229600" cy="4678363"/>
          </a:xfrm>
        </p:spPr>
        <p:txBody>
          <a:bodyPr/>
          <a:lstStyle/>
          <a:p>
            <a:pPr eaLnBrk="1" hangingPunct="1"/>
            <a:r>
              <a:rPr lang="en-US" smtClean="0"/>
              <a:t>Required for certified applicators in charge of fumigations</a:t>
            </a:r>
          </a:p>
          <a:p>
            <a:pPr lvl="1" eaLnBrk="1" hangingPunct="1"/>
            <a:r>
              <a:rPr lang="en-US" smtClean="0"/>
              <a:t>Increase knowledge and skill</a:t>
            </a:r>
          </a:p>
          <a:p>
            <a:pPr lvl="1" eaLnBrk="1" hangingPunct="1">
              <a:buFontTx/>
              <a:buNone/>
            </a:pPr>
            <a:endParaRPr lang="en-US" smtClean="0"/>
          </a:p>
          <a:p>
            <a:pPr eaLnBrk="1" hangingPunct="1"/>
            <a:r>
              <a:rPr lang="en-US" smtClean="0"/>
              <a:t>Information on how to:</a:t>
            </a:r>
          </a:p>
          <a:p>
            <a:pPr lvl="1" eaLnBrk="1" hangingPunct="1"/>
            <a:r>
              <a:rPr lang="en-US" smtClean="0"/>
              <a:t>Correctly apply fumigants</a:t>
            </a:r>
          </a:p>
          <a:p>
            <a:pPr lvl="1" eaLnBrk="1" hangingPunct="1"/>
            <a:r>
              <a:rPr lang="en-US" smtClean="0"/>
              <a:t>Protect workers and others</a:t>
            </a:r>
          </a:p>
          <a:p>
            <a:pPr lvl="1" eaLnBrk="1" hangingPunct="1"/>
            <a:r>
              <a:rPr lang="en-US" smtClean="0"/>
              <a:t>Comply with new label requirements</a:t>
            </a:r>
          </a:p>
        </p:txBody>
      </p:sp>
      <p:sp>
        <p:nvSpPr>
          <p:cNvPr id="208901" name="Text Box 5"/>
          <p:cNvSpPr txBox="1">
            <a:spLocks noChangeArrowheads="1"/>
          </p:cNvSpPr>
          <p:nvPr/>
        </p:nvSpPr>
        <p:spPr bwMode="auto">
          <a:xfrm>
            <a:off x="5257800" y="6248400"/>
            <a:ext cx="2971800" cy="304800"/>
          </a:xfrm>
          <a:prstGeom prst="rect">
            <a:avLst/>
          </a:prstGeom>
          <a:noFill/>
          <a:ln w="9525">
            <a:noFill/>
            <a:miter lim="800000"/>
            <a:headEnd/>
            <a:tailEnd/>
          </a:ln>
        </p:spPr>
        <p:txBody>
          <a:bodyPr wrap="none">
            <a:spAutoFit/>
          </a:bodyPr>
          <a:lstStyle/>
          <a:p>
            <a:r>
              <a:rPr lang="en-US" sz="1400">
                <a:solidFill>
                  <a:schemeClr val="bg2"/>
                </a:solidFill>
              </a:rPr>
              <a:t>Module 9: Registrant Requirements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Number Placeholder 3"/>
          <p:cNvSpPr>
            <a:spLocks noGrp="1"/>
          </p:cNvSpPr>
          <p:nvPr>
            <p:ph type="sldNum" sz="quarter" idx="12"/>
          </p:nvPr>
        </p:nvSpPr>
        <p:spPr>
          <a:noFill/>
        </p:spPr>
        <p:txBody>
          <a:bodyPr/>
          <a:lstStyle/>
          <a:p>
            <a:fld id="{C5BFD34C-263B-4C03-BBD8-A48C257628EB}" type="slidenum">
              <a:rPr lang="en-US" smtClean="0"/>
              <a:pPr/>
              <a:t>55</a:t>
            </a:fld>
            <a:endParaRPr lang="en-US" smtClean="0"/>
          </a:p>
        </p:txBody>
      </p:sp>
      <p:sp>
        <p:nvSpPr>
          <p:cNvPr id="210946"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endParaRPr lang="en-US" sz="1200">
              <a:latin typeface="Verdana" pitchFamily="34" charset="0"/>
              <a:cs typeface="Arial" charset="0"/>
            </a:endParaRPr>
          </a:p>
        </p:txBody>
      </p:sp>
      <p:sp>
        <p:nvSpPr>
          <p:cNvPr id="210947" name="Rectangle 2"/>
          <p:cNvSpPr>
            <a:spLocks noGrp="1" noChangeArrowheads="1"/>
          </p:cNvSpPr>
          <p:nvPr>
            <p:ph type="title" idx="4294967295"/>
          </p:nvPr>
        </p:nvSpPr>
        <p:spPr>
          <a:xfrm>
            <a:off x="609600" y="228600"/>
            <a:ext cx="8001000" cy="914400"/>
          </a:xfrm>
        </p:spPr>
        <p:txBody>
          <a:bodyPr anchor="b"/>
          <a:lstStyle/>
          <a:p>
            <a:pPr eaLnBrk="1" hangingPunct="1"/>
            <a:r>
              <a:rPr lang="en-US" smtClean="0"/>
              <a:t>EPA Contact Information</a:t>
            </a:r>
          </a:p>
        </p:txBody>
      </p:sp>
      <p:sp>
        <p:nvSpPr>
          <p:cNvPr id="68612" name="Rectangle 3"/>
          <p:cNvSpPr>
            <a:spLocks noGrp="1" noChangeArrowheads="1"/>
          </p:cNvSpPr>
          <p:nvPr>
            <p:ph type="body" idx="4294967295"/>
          </p:nvPr>
        </p:nvSpPr>
        <p:spPr>
          <a:xfrm>
            <a:off x="838200" y="1295400"/>
            <a:ext cx="7696200" cy="1066800"/>
          </a:xfrm>
        </p:spPr>
        <p:txBody>
          <a:bodyPr/>
          <a:lstStyle/>
          <a:p>
            <a:pPr marL="469900" indent="-469900" eaLnBrk="1" hangingPunct="1">
              <a:lnSpc>
                <a:spcPct val="90000"/>
              </a:lnSpc>
              <a:defRPr/>
            </a:pPr>
            <a:r>
              <a:rPr lang="en-US" sz="2400" dirty="0"/>
              <a:t>General Contact: </a:t>
            </a:r>
          </a:p>
          <a:p>
            <a:pPr marL="908050" lvl="1" indent="-436563" eaLnBrk="1" hangingPunct="1">
              <a:lnSpc>
                <a:spcPct val="90000"/>
              </a:lnSpc>
              <a:defRPr/>
            </a:pPr>
            <a:r>
              <a:rPr lang="en-US" sz="2000" dirty="0"/>
              <a:t>John Leahy (703) </a:t>
            </a:r>
            <a:r>
              <a:rPr lang="en-US" sz="2000" dirty="0" smtClean="0"/>
              <a:t>305-6703</a:t>
            </a:r>
          </a:p>
          <a:p>
            <a:pPr marL="908050" lvl="1" indent="-436563" eaLnBrk="1" hangingPunct="1">
              <a:lnSpc>
                <a:spcPct val="90000"/>
              </a:lnSpc>
              <a:defRPr/>
            </a:pPr>
            <a:endParaRPr lang="en-US" sz="2000" dirty="0"/>
          </a:p>
          <a:p>
            <a:pPr marL="471487" lvl="1" indent="0" eaLnBrk="1" hangingPunct="1">
              <a:lnSpc>
                <a:spcPct val="90000"/>
              </a:lnSpc>
              <a:buFontTx/>
              <a:buNone/>
              <a:defRPr/>
            </a:pPr>
            <a:endParaRPr lang="en-US" sz="2000" dirty="0"/>
          </a:p>
        </p:txBody>
      </p:sp>
      <p:sp>
        <p:nvSpPr>
          <p:cNvPr id="210949" name="Text Box 5"/>
          <p:cNvSpPr txBox="1">
            <a:spLocks noChangeArrowheads="1"/>
          </p:cNvSpPr>
          <p:nvPr/>
        </p:nvSpPr>
        <p:spPr bwMode="auto">
          <a:xfrm>
            <a:off x="4876800" y="6248400"/>
            <a:ext cx="3319463" cy="304800"/>
          </a:xfrm>
          <a:prstGeom prst="rect">
            <a:avLst/>
          </a:prstGeom>
          <a:noFill/>
          <a:ln w="9525">
            <a:noFill/>
            <a:miter lim="800000"/>
            <a:headEnd/>
            <a:tailEnd/>
          </a:ln>
        </p:spPr>
        <p:txBody>
          <a:bodyPr wrap="none">
            <a:spAutoFit/>
          </a:bodyPr>
          <a:lstStyle/>
          <a:p>
            <a:r>
              <a:rPr lang="en-US" sz="1400">
                <a:solidFill>
                  <a:schemeClr val="bg2"/>
                </a:solidFill>
              </a:rPr>
              <a:t>Module 1: The EPA </a:t>
            </a:r>
            <a:r>
              <a:rPr lang="en-US" sz="1200">
                <a:solidFill>
                  <a:schemeClr val="bg2"/>
                </a:solidFill>
              </a:rPr>
              <a:t>Regulatory </a:t>
            </a:r>
            <a:r>
              <a:rPr lang="en-US" sz="1400">
                <a:solidFill>
                  <a:schemeClr val="bg2"/>
                </a:solidFill>
              </a:rPr>
              <a:t>Process</a:t>
            </a:r>
          </a:p>
        </p:txBody>
      </p:sp>
      <p:sp>
        <p:nvSpPr>
          <p:cNvPr id="2" name="TextBox 1"/>
          <p:cNvSpPr txBox="1"/>
          <p:nvPr/>
        </p:nvSpPr>
        <p:spPr>
          <a:xfrm>
            <a:off x="0" y="3276600"/>
            <a:ext cx="9144000" cy="19383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endParaRPr lang="en-US" sz="2400" b="1" dirty="0"/>
          </a:p>
          <a:p>
            <a:pPr algn="ctr">
              <a:defRPr/>
            </a:pPr>
            <a:r>
              <a:rPr lang="en-US" sz="2400" b="1" dirty="0"/>
              <a:t>UGA Commercial Vegetable Information Website</a:t>
            </a:r>
          </a:p>
          <a:p>
            <a:pPr algn="ctr">
              <a:defRPr/>
            </a:pPr>
            <a:endParaRPr lang="en-US" sz="2400" b="1" dirty="0"/>
          </a:p>
          <a:p>
            <a:pPr algn="ctr">
              <a:defRPr/>
            </a:pPr>
            <a:r>
              <a:rPr lang="en-US" sz="2400" b="1" dirty="0"/>
              <a:t>http://www.caes.uga.edu/commodities/fruits/veg/index.html</a:t>
            </a:r>
          </a:p>
          <a:p>
            <a:pPr algn="ctr">
              <a:defRPr/>
            </a:pPr>
            <a:endParaRPr lang="en-US" sz="24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8"/>
          <p:cNvSpPr>
            <a:spLocks noGrp="1"/>
          </p:cNvSpPr>
          <p:nvPr>
            <p:ph type="sldNum" sz="quarter" idx="12"/>
          </p:nvPr>
        </p:nvSpPr>
        <p:spPr>
          <a:noFill/>
        </p:spPr>
        <p:txBody>
          <a:bodyPr/>
          <a:lstStyle/>
          <a:p>
            <a:fld id="{CFE168E3-B5AD-4F6B-8725-06CCC88BEA51}" type="slidenum">
              <a:rPr lang="en-US" smtClean="0"/>
              <a:pPr/>
              <a:t>6</a:t>
            </a:fld>
            <a:endParaRPr lang="en-US" smtClean="0"/>
          </a:p>
        </p:txBody>
      </p:sp>
      <p:sp>
        <p:nvSpPr>
          <p:cNvPr id="103426" name="Rectangle 2"/>
          <p:cNvSpPr>
            <a:spLocks noGrp="1" noChangeArrowheads="1"/>
          </p:cNvSpPr>
          <p:nvPr>
            <p:ph type="title" sz="quarter"/>
          </p:nvPr>
        </p:nvSpPr>
        <p:spPr/>
        <p:txBody>
          <a:bodyPr/>
          <a:lstStyle/>
          <a:p>
            <a:pPr eaLnBrk="1" hangingPunct="1"/>
            <a:r>
              <a:rPr lang="en-US" smtClean="0"/>
              <a:t>Examples of Generic GAPs</a:t>
            </a:r>
          </a:p>
        </p:txBody>
      </p:sp>
      <p:sp>
        <p:nvSpPr>
          <p:cNvPr id="103427" name="Rectangle 3"/>
          <p:cNvSpPr>
            <a:spLocks noGrp="1" noChangeArrowheads="1"/>
          </p:cNvSpPr>
          <p:nvPr>
            <p:ph sz="quarter" idx="2"/>
          </p:nvPr>
        </p:nvSpPr>
        <p:spPr>
          <a:xfrm>
            <a:off x="4114800" y="1752600"/>
            <a:ext cx="4495800" cy="2109788"/>
          </a:xfrm>
        </p:spPr>
        <p:txBody>
          <a:bodyPr/>
          <a:lstStyle/>
          <a:p>
            <a:pPr eaLnBrk="1" hangingPunct="1">
              <a:spcBef>
                <a:spcPct val="0"/>
              </a:spcBef>
              <a:buFontTx/>
              <a:buNone/>
            </a:pPr>
            <a:r>
              <a:rPr lang="en-US" sz="2200" smtClean="0"/>
              <a:t>Soil moisture</a:t>
            </a:r>
          </a:p>
          <a:p>
            <a:pPr lvl="1" eaLnBrk="1" hangingPunct="1">
              <a:spcBef>
                <a:spcPct val="0"/>
              </a:spcBef>
            </a:pPr>
            <a:r>
              <a:rPr lang="en-US" sz="2200" smtClean="0"/>
              <a:t>Appropriate for soil type</a:t>
            </a:r>
          </a:p>
          <a:p>
            <a:pPr lvl="1" eaLnBrk="1" hangingPunct="1">
              <a:spcBef>
                <a:spcPct val="0"/>
              </a:spcBef>
            </a:pPr>
            <a:r>
              <a:rPr lang="en-US" sz="2200" smtClean="0"/>
              <a:t>Determined using USDA’s Feel and Appearance method or an instrument</a:t>
            </a:r>
          </a:p>
          <a:p>
            <a:pPr eaLnBrk="1" hangingPunct="1"/>
            <a:endParaRPr lang="en-US" sz="2400" smtClean="0"/>
          </a:p>
        </p:txBody>
      </p:sp>
      <p:pic>
        <p:nvPicPr>
          <p:cNvPr id="103428" name="Picture 4" descr="soil moisture"/>
          <p:cNvPicPr>
            <a:picLocks noGrp="1" noChangeAspect="1" noChangeArrowheads="1"/>
          </p:cNvPicPr>
          <p:nvPr>
            <p:ph sz="quarter" idx="1"/>
          </p:nvPr>
        </p:nvPicPr>
        <p:blipFill>
          <a:blip r:embed="rId3"/>
          <a:srcRect/>
          <a:stretch>
            <a:fillRect/>
          </a:stretch>
        </p:blipFill>
        <p:spPr>
          <a:xfrm>
            <a:off x="609600" y="1524000"/>
            <a:ext cx="3048000" cy="2133600"/>
          </a:xfrm>
        </p:spPr>
      </p:pic>
      <p:sp>
        <p:nvSpPr>
          <p:cNvPr id="103429" name="Rectangle 5"/>
          <p:cNvSpPr>
            <a:spLocks noGrp="1" noChangeArrowheads="1"/>
          </p:cNvSpPr>
          <p:nvPr>
            <p:ph sz="quarter" idx="4"/>
          </p:nvPr>
        </p:nvSpPr>
        <p:spPr>
          <a:xfrm>
            <a:off x="4343400" y="3886200"/>
            <a:ext cx="4038600" cy="2187575"/>
          </a:xfrm>
        </p:spPr>
        <p:txBody>
          <a:bodyPr/>
          <a:lstStyle/>
          <a:p>
            <a:pPr eaLnBrk="1" hangingPunct="1">
              <a:spcBef>
                <a:spcPct val="0"/>
              </a:spcBef>
              <a:buFontTx/>
              <a:buNone/>
            </a:pPr>
            <a:r>
              <a:rPr lang="en-US" sz="2200" smtClean="0"/>
              <a:t>Soil preparation</a:t>
            </a:r>
          </a:p>
          <a:p>
            <a:pPr lvl="1" eaLnBrk="1" hangingPunct="1">
              <a:spcBef>
                <a:spcPct val="0"/>
              </a:spcBef>
            </a:pPr>
            <a:r>
              <a:rPr lang="en-US" sz="2200" smtClean="0"/>
              <a:t>good tilth </a:t>
            </a:r>
          </a:p>
          <a:p>
            <a:pPr lvl="1" eaLnBrk="1" hangingPunct="1">
              <a:spcBef>
                <a:spcPct val="0"/>
              </a:spcBef>
            </a:pPr>
            <a:r>
              <a:rPr lang="en-US" sz="2200" smtClean="0"/>
              <a:t>free of large clods</a:t>
            </a:r>
          </a:p>
          <a:p>
            <a:pPr lvl="1" eaLnBrk="1" hangingPunct="1">
              <a:spcBef>
                <a:spcPct val="0"/>
              </a:spcBef>
            </a:pPr>
            <a:r>
              <a:rPr lang="en-US" sz="2200" smtClean="0"/>
              <a:t>crop residue </a:t>
            </a:r>
          </a:p>
          <a:p>
            <a:pPr lvl="1" eaLnBrk="1" hangingPunct="1">
              <a:spcBef>
                <a:spcPct val="0"/>
              </a:spcBef>
              <a:buFontTx/>
              <a:buNone/>
            </a:pPr>
            <a:r>
              <a:rPr lang="en-US" sz="2200" smtClean="0"/>
              <a:t>	(if present) must not interfere with soil seal</a:t>
            </a:r>
          </a:p>
          <a:p>
            <a:pPr eaLnBrk="1" hangingPunct="1"/>
            <a:endParaRPr lang="en-US" sz="2400" smtClean="0"/>
          </a:p>
        </p:txBody>
      </p:sp>
      <p:pic>
        <p:nvPicPr>
          <p:cNvPr id="103430" name="Picture 5" descr="soil"/>
          <p:cNvPicPr>
            <a:picLocks noGrp="1" noChangeAspect="1" noChangeArrowheads="1"/>
          </p:cNvPicPr>
          <p:nvPr>
            <p:ph sz="quarter" idx="3"/>
          </p:nvPr>
        </p:nvPicPr>
        <p:blipFill>
          <a:blip r:embed="rId4"/>
          <a:srcRect/>
          <a:stretch>
            <a:fillRect/>
          </a:stretch>
        </p:blipFill>
        <p:spPr>
          <a:xfrm>
            <a:off x="609600" y="3995738"/>
            <a:ext cx="3124200" cy="2230437"/>
          </a:xfrm>
        </p:spPr>
      </p:pic>
      <p:sp>
        <p:nvSpPr>
          <p:cNvPr id="103431" name="Text Box 7"/>
          <p:cNvSpPr txBox="1">
            <a:spLocks noChangeArrowheads="1"/>
          </p:cNvSpPr>
          <p:nvPr/>
        </p:nvSpPr>
        <p:spPr bwMode="auto">
          <a:xfrm>
            <a:off x="457200" y="6216650"/>
            <a:ext cx="3810000" cy="641350"/>
          </a:xfrm>
          <a:prstGeom prst="rect">
            <a:avLst/>
          </a:prstGeom>
          <a:noFill/>
          <a:ln w="9525">
            <a:noFill/>
            <a:miter lim="800000"/>
            <a:headEnd/>
            <a:tailEnd/>
          </a:ln>
        </p:spPr>
        <p:txBody>
          <a:bodyPr>
            <a:spAutoFit/>
          </a:bodyPr>
          <a:lstStyle/>
          <a:p>
            <a:r>
              <a:rPr lang="en-US"/>
              <a:t>Photos courtesy of USDA NRCS</a:t>
            </a:r>
          </a:p>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5"/>
          <p:cNvSpPr>
            <a:spLocks noGrp="1"/>
          </p:cNvSpPr>
          <p:nvPr>
            <p:ph type="sldNum" sz="quarter" idx="12"/>
          </p:nvPr>
        </p:nvSpPr>
        <p:spPr>
          <a:noFill/>
        </p:spPr>
        <p:txBody>
          <a:bodyPr/>
          <a:lstStyle/>
          <a:p>
            <a:fld id="{FD6BD86E-AA12-416B-AD74-D3252F546C35}" type="slidenum">
              <a:rPr lang="en-US" smtClean="0"/>
              <a:pPr/>
              <a:t>7</a:t>
            </a:fld>
            <a:endParaRPr lang="en-US" smtClean="0"/>
          </a:p>
        </p:txBody>
      </p:sp>
      <p:sp>
        <p:nvSpPr>
          <p:cNvPr id="105474" name="Rectangle 2"/>
          <p:cNvSpPr>
            <a:spLocks noGrp="1" noChangeArrowheads="1"/>
          </p:cNvSpPr>
          <p:nvPr>
            <p:ph type="title"/>
          </p:nvPr>
        </p:nvSpPr>
        <p:spPr/>
        <p:txBody>
          <a:bodyPr/>
          <a:lstStyle/>
          <a:p>
            <a:pPr eaLnBrk="1" hangingPunct="1"/>
            <a:r>
              <a:rPr lang="en-US" sz="4200" smtClean="0"/>
              <a:t>Another Example of a Generic GAP</a:t>
            </a:r>
          </a:p>
        </p:txBody>
      </p:sp>
      <p:sp>
        <p:nvSpPr>
          <p:cNvPr id="105475" name="Rectangle 3"/>
          <p:cNvSpPr>
            <a:spLocks noChangeArrowheads="1"/>
          </p:cNvSpPr>
          <p:nvPr/>
        </p:nvSpPr>
        <p:spPr bwMode="auto">
          <a:xfrm>
            <a:off x="4267200" y="2895600"/>
            <a:ext cx="4419600" cy="2163763"/>
          </a:xfrm>
          <a:prstGeom prst="rect">
            <a:avLst/>
          </a:prstGeom>
          <a:noFill/>
          <a:ln w="9525">
            <a:noFill/>
            <a:miter lim="800000"/>
            <a:headEnd/>
            <a:tailEnd/>
          </a:ln>
        </p:spPr>
        <p:txBody>
          <a:bodyPr/>
          <a:lstStyle/>
          <a:p>
            <a:pPr marL="342900" indent="-342900"/>
            <a:r>
              <a:rPr lang="en-US" sz="2400"/>
              <a:t>Soil temperature</a:t>
            </a:r>
          </a:p>
          <a:p>
            <a:pPr marL="342900" indent="-342900">
              <a:buFontTx/>
              <a:buChar char="•"/>
            </a:pPr>
            <a:r>
              <a:rPr lang="en-US" sz="2400"/>
              <a:t>Maximum soil temperature is 90 degrees F</a:t>
            </a:r>
          </a:p>
          <a:p>
            <a:pPr marL="342900" indent="-342900">
              <a:buFontTx/>
              <a:buChar char="•"/>
            </a:pPr>
            <a:r>
              <a:rPr lang="en-US" sz="2400"/>
              <a:t>Depth of soil temperature measurement varies</a:t>
            </a:r>
          </a:p>
          <a:p>
            <a:pPr marL="342900" indent="-342900">
              <a:spcBef>
                <a:spcPct val="20000"/>
              </a:spcBef>
              <a:buFontTx/>
              <a:buChar char="•"/>
            </a:pPr>
            <a:endParaRPr lang="en-US" sz="2400"/>
          </a:p>
        </p:txBody>
      </p:sp>
      <p:pic>
        <p:nvPicPr>
          <p:cNvPr id="105476" name="Picture 4" descr="MPj04094230000[1]"/>
          <p:cNvPicPr>
            <a:picLocks noGrp="1" noChangeAspect="1" noChangeArrowheads="1"/>
          </p:cNvPicPr>
          <p:nvPr>
            <p:ph type="body" idx="1"/>
          </p:nvPr>
        </p:nvPicPr>
        <p:blipFill>
          <a:blip r:embed="rId3"/>
          <a:srcRect/>
          <a:stretch>
            <a:fillRect/>
          </a:stretch>
        </p:blipFill>
        <p:spPr>
          <a:xfrm>
            <a:off x="990600" y="1981200"/>
            <a:ext cx="2851150" cy="3886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5"/>
          <p:cNvSpPr>
            <a:spLocks noGrp="1"/>
          </p:cNvSpPr>
          <p:nvPr>
            <p:ph type="sldNum" sz="quarter" idx="12"/>
          </p:nvPr>
        </p:nvSpPr>
        <p:spPr>
          <a:noFill/>
        </p:spPr>
        <p:txBody>
          <a:bodyPr/>
          <a:lstStyle/>
          <a:p>
            <a:fld id="{DD7FB18A-D114-48DA-A27F-F4E1463633EE}" type="slidenum">
              <a:rPr lang="en-US" smtClean="0"/>
              <a:pPr/>
              <a:t>8</a:t>
            </a:fld>
            <a:endParaRPr lang="en-US" smtClean="0"/>
          </a:p>
        </p:txBody>
      </p:sp>
      <p:sp>
        <p:nvSpPr>
          <p:cNvPr id="107522" name="Rectangle 2"/>
          <p:cNvSpPr>
            <a:spLocks noGrp="1" noChangeArrowheads="1"/>
          </p:cNvSpPr>
          <p:nvPr>
            <p:ph type="title"/>
          </p:nvPr>
        </p:nvSpPr>
        <p:spPr/>
        <p:txBody>
          <a:bodyPr/>
          <a:lstStyle/>
          <a:p>
            <a:pPr eaLnBrk="1" hangingPunct="1"/>
            <a:r>
              <a:rPr lang="en-US" smtClean="0"/>
              <a:t>Other GAPs</a:t>
            </a:r>
          </a:p>
        </p:txBody>
      </p:sp>
      <p:sp>
        <p:nvSpPr>
          <p:cNvPr id="107523" name="Rectangle 3"/>
          <p:cNvSpPr>
            <a:spLocks noGrp="1" noChangeArrowheads="1"/>
          </p:cNvSpPr>
          <p:nvPr>
            <p:ph type="body" idx="1"/>
          </p:nvPr>
        </p:nvSpPr>
        <p:spPr>
          <a:xfrm>
            <a:off x="0" y="838200"/>
            <a:ext cx="9144000" cy="4525963"/>
          </a:xfrm>
        </p:spPr>
        <p:txBody>
          <a:bodyPr/>
          <a:lstStyle/>
          <a:p>
            <a:pPr eaLnBrk="1" hangingPunct="1">
              <a:spcBef>
                <a:spcPct val="0"/>
              </a:spcBef>
              <a:buFontTx/>
              <a:buNone/>
            </a:pPr>
            <a:endParaRPr lang="en-US" smtClean="0"/>
          </a:p>
          <a:p>
            <a:pPr eaLnBrk="1" hangingPunct="1">
              <a:spcBef>
                <a:spcPct val="0"/>
              </a:spcBef>
            </a:pPr>
            <a:r>
              <a:rPr lang="en-US" smtClean="0"/>
              <a:t>Soil seal </a:t>
            </a:r>
          </a:p>
          <a:p>
            <a:pPr eaLnBrk="1" hangingPunct="1">
              <a:spcBef>
                <a:spcPct val="0"/>
              </a:spcBef>
            </a:pPr>
            <a:endParaRPr lang="en-US" smtClean="0"/>
          </a:p>
          <a:p>
            <a:pPr eaLnBrk="1" hangingPunct="1">
              <a:spcBef>
                <a:spcPct val="0"/>
              </a:spcBef>
            </a:pPr>
            <a:r>
              <a:rPr lang="en-US" smtClean="0"/>
              <a:t>Calibrate, maintain, and clean equipment </a:t>
            </a:r>
          </a:p>
          <a:p>
            <a:pPr eaLnBrk="1" hangingPunct="1">
              <a:spcBef>
                <a:spcPct val="0"/>
              </a:spcBef>
            </a:pPr>
            <a:endParaRPr lang="en-US" smtClean="0"/>
          </a:p>
          <a:p>
            <a:pPr eaLnBrk="1" hangingPunct="1">
              <a:spcBef>
                <a:spcPct val="0"/>
              </a:spcBef>
            </a:pPr>
            <a:r>
              <a:rPr lang="en-US" smtClean="0">
                <a:solidFill>
                  <a:srgbClr val="FF0000"/>
                </a:solidFill>
              </a:rPr>
              <a:t>Prevent end-row spillage</a:t>
            </a:r>
          </a:p>
          <a:p>
            <a:pPr eaLnBrk="1" hangingPunct="1"/>
            <a:endParaRPr lang="en-US" smtClean="0"/>
          </a:p>
          <a:p>
            <a:pPr eaLnBrk="1" hangingPunct="1"/>
            <a:endParaRPr lang="en-US" smtClean="0"/>
          </a:p>
        </p:txBody>
      </p:sp>
      <p:sp>
        <p:nvSpPr>
          <p:cNvPr id="107524" name="Text Box 4"/>
          <p:cNvSpPr txBox="1">
            <a:spLocks noChangeArrowheads="1"/>
          </p:cNvSpPr>
          <p:nvPr/>
        </p:nvSpPr>
        <p:spPr bwMode="auto">
          <a:xfrm>
            <a:off x="5105400" y="6248400"/>
            <a:ext cx="3160713" cy="304800"/>
          </a:xfrm>
          <a:prstGeom prst="rect">
            <a:avLst/>
          </a:prstGeom>
          <a:noFill/>
          <a:ln w="9525">
            <a:noFill/>
            <a:miter lim="800000"/>
            <a:headEnd/>
            <a:tailEnd/>
          </a:ln>
        </p:spPr>
        <p:txBody>
          <a:bodyPr wrap="none">
            <a:spAutoFit/>
          </a:bodyPr>
          <a:lstStyle/>
          <a:p>
            <a:r>
              <a:rPr lang="en-US" sz="1400">
                <a:solidFill>
                  <a:schemeClr val="bg2"/>
                </a:solidFill>
              </a:rPr>
              <a:t>Module 4: Good Agricultural Practices</a:t>
            </a:r>
          </a:p>
        </p:txBody>
      </p:sp>
      <p:pic>
        <p:nvPicPr>
          <p:cNvPr id="107525" name="Picture 4" descr="blowoutvalve and dtc box 007"/>
          <p:cNvPicPr>
            <a:picLocks noChangeAspect="1" noChangeArrowheads="1"/>
          </p:cNvPicPr>
          <p:nvPr/>
        </p:nvPicPr>
        <p:blipFill>
          <a:blip r:embed="rId3"/>
          <a:srcRect/>
          <a:stretch>
            <a:fillRect/>
          </a:stretch>
        </p:blipFill>
        <p:spPr bwMode="auto">
          <a:xfrm>
            <a:off x="4978400" y="3733800"/>
            <a:ext cx="4165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5"/>
          <p:cNvSpPr>
            <a:spLocks noGrp="1"/>
          </p:cNvSpPr>
          <p:nvPr>
            <p:ph type="sldNum" sz="quarter" idx="12"/>
          </p:nvPr>
        </p:nvSpPr>
        <p:spPr>
          <a:noFill/>
        </p:spPr>
        <p:txBody>
          <a:bodyPr/>
          <a:lstStyle/>
          <a:p>
            <a:fld id="{F3166611-DC8C-4815-B266-113657ABD2D5}" type="slidenum">
              <a:rPr lang="en-US" smtClean="0"/>
              <a:pPr/>
              <a:t>9</a:t>
            </a:fld>
            <a:endParaRPr lang="en-US" smtClean="0"/>
          </a:p>
        </p:txBody>
      </p:sp>
      <p:sp>
        <p:nvSpPr>
          <p:cNvPr id="109570" name="Rectangle 2"/>
          <p:cNvSpPr>
            <a:spLocks noGrp="1" noChangeArrowheads="1"/>
          </p:cNvSpPr>
          <p:nvPr>
            <p:ph type="ctrTitle"/>
          </p:nvPr>
        </p:nvSpPr>
        <p:spPr>
          <a:xfrm>
            <a:off x="609600" y="304800"/>
            <a:ext cx="7772400" cy="3276600"/>
          </a:xfrm>
        </p:spPr>
        <p:txBody>
          <a:bodyPr/>
          <a:lstStyle/>
          <a:p>
            <a:pPr eaLnBrk="1" hangingPunct="1"/>
            <a:r>
              <a:rPr lang="en-US" smtClean="0"/>
              <a:t> </a:t>
            </a:r>
            <a:br>
              <a:rPr lang="en-US" smtClean="0"/>
            </a:br>
            <a:r>
              <a:rPr lang="en-US" smtClean="0"/>
              <a:t>Protections for  </a:t>
            </a:r>
            <a:br>
              <a:rPr lang="en-US" smtClean="0"/>
            </a:br>
            <a:r>
              <a:rPr lang="en-US" smtClean="0"/>
              <a:t>Handlers &amp; Workers</a:t>
            </a:r>
            <a:br>
              <a:rPr lang="en-US" smtClean="0"/>
            </a:br>
            <a:r>
              <a:rPr lang="en-US" smtClean="0"/>
              <a:t>(2010)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9507</TotalTime>
  <Words>8042</Words>
  <Application>Microsoft Office PowerPoint</Application>
  <PresentationFormat>On-screen Show (4:3)</PresentationFormat>
  <Paragraphs>946</Paragraphs>
  <Slides>55</Slides>
  <Notes>47</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55</vt:i4>
      </vt:variant>
    </vt:vector>
  </HeadingPairs>
  <TitlesOfParts>
    <vt:vector size="61" baseType="lpstr">
      <vt:lpstr>Arial</vt:lpstr>
      <vt:lpstr>Times New Roman</vt:lpstr>
      <vt:lpstr>Calibri</vt:lpstr>
      <vt:lpstr>Verdana</vt:lpstr>
      <vt:lpstr>Default Design</vt:lpstr>
      <vt:lpstr>Document</vt:lpstr>
      <vt:lpstr>New Requirements For  Soil Fumigant Pesticide Products  EPA and UGA Grower Trainings Nov 2010   Culpepper and Sumner</vt:lpstr>
      <vt:lpstr>Reregistration Eligibility Decisions “REDs”</vt:lpstr>
      <vt:lpstr>Goals of Mitigation Measures</vt:lpstr>
      <vt:lpstr>Slide 4</vt:lpstr>
      <vt:lpstr>Application Methods </vt:lpstr>
      <vt:lpstr>Examples of Generic GAPs</vt:lpstr>
      <vt:lpstr>Another Example of a Generic GAP</vt:lpstr>
      <vt:lpstr>Other GAPs</vt:lpstr>
      <vt:lpstr>  Protections for   Handlers &amp; Workers (2010)</vt:lpstr>
      <vt:lpstr>Restricted Use Pesticide Classification</vt:lpstr>
      <vt:lpstr>Who is a “handler”?</vt:lpstr>
      <vt:lpstr>Supervision of Handlers</vt:lpstr>
      <vt:lpstr>Handlers Example</vt:lpstr>
      <vt:lpstr>Respiratory Protection for Handlers</vt:lpstr>
      <vt:lpstr>Slide 15</vt:lpstr>
      <vt:lpstr>Slide 16</vt:lpstr>
      <vt:lpstr>Number of Handlers and Respirators  Required On-site During Handler Activities</vt:lpstr>
      <vt:lpstr>Handlers who use respirators must be: </vt:lpstr>
      <vt:lpstr>Handlers who use respirators must be: </vt:lpstr>
      <vt:lpstr>Slide 20</vt:lpstr>
      <vt:lpstr>Slide 21</vt:lpstr>
      <vt:lpstr>Slide 22</vt:lpstr>
      <vt:lpstr>Slide 23</vt:lpstr>
      <vt:lpstr>Slide 24</vt:lpstr>
      <vt:lpstr>Slide 25</vt:lpstr>
      <vt:lpstr>Slide 26</vt:lpstr>
      <vt:lpstr>Slide 27</vt:lpstr>
      <vt:lpstr>Tarp Perforation &amp; Removal</vt:lpstr>
      <vt:lpstr>Tarp Perforation Requirements - Broadcast Applications</vt:lpstr>
      <vt:lpstr>Early Tarp Perforation &amp; Removal</vt:lpstr>
      <vt:lpstr>Slide 31</vt:lpstr>
      <vt:lpstr>Slide 32</vt:lpstr>
      <vt:lpstr>Scenario 2 - Entry Restricted Period for Tarped Applications</vt:lpstr>
      <vt:lpstr>Scenario 3 - (Not ideal, may lose efficacy) Entry Restricted Period for Tarped Applications  </vt:lpstr>
      <vt:lpstr>Scenario 4 (Ideal) - Entry Restricted Period for Tarped Applications </vt:lpstr>
      <vt:lpstr>Summary</vt:lpstr>
      <vt:lpstr>Fumigant Management Plans and  Post Application Summary Reports</vt:lpstr>
      <vt:lpstr>What is a  Fumigant Management Plan (FMP)?</vt:lpstr>
      <vt:lpstr>FMPs – Who?</vt:lpstr>
      <vt:lpstr>Record Keeping</vt:lpstr>
      <vt:lpstr>FMP Templates and Tools</vt:lpstr>
      <vt:lpstr>FMP Sample Template</vt:lpstr>
      <vt:lpstr>FMP Sample Template</vt:lpstr>
      <vt:lpstr>FMP Sample Template</vt:lpstr>
      <vt:lpstr>FMP Sample Template</vt:lpstr>
      <vt:lpstr>FMP Sample Template</vt:lpstr>
      <vt:lpstr>Post Application Summary Sample Template</vt:lpstr>
      <vt:lpstr>Post Application Summary Sample Template</vt:lpstr>
      <vt:lpstr> Buffer Zones Distances, Credits &amp; Posting  (2011)</vt:lpstr>
      <vt:lpstr>Slide 50</vt:lpstr>
      <vt:lpstr>Treated Area Posting Signs  (already required on labels)</vt:lpstr>
      <vt:lpstr>Slide 52</vt:lpstr>
      <vt:lpstr>Information for Handlers  (2010)</vt:lpstr>
      <vt:lpstr>Training for Certified Applicators (2011)</vt:lpstr>
      <vt:lpstr>EPA Contact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Requirements For Soil Fumigant Pesticide Products</dc:title>
  <dc:creator/>
  <cp:lastModifiedBy>David Krueger</cp:lastModifiedBy>
  <cp:revision>102</cp:revision>
  <cp:lastPrinted>2010-10-25T17:50:58Z</cp:lastPrinted>
  <dcterms:created xsi:type="dcterms:W3CDTF">2010-06-23T17:59:26Z</dcterms:created>
  <dcterms:modified xsi:type="dcterms:W3CDTF">2011-03-06T19:24:20Z</dcterms:modified>
</cp:coreProperties>
</file>